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2" r:id="rId1"/>
  </p:sldMasterIdLst>
  <p:notesMasterIdLst>
    <p:notesMasterId r:id="rId25"/>
  </p:notesMasterIdLst>
  <p:sldIdLst>
    <p:sldId id="257" r:id="rId2"/>
    <p:sldId id="258" r:id="rId3"/>
    <p:sldId id="289" r:id="rId4"/>
    <p:sldId id="329" r:id="rId5"/>
    <p:sldId id="332" r:id="rId6"/>
    <p:sldId id="333" r:id="rId7"/>
    <p:sldId id="334" r:id="rId8"/>
    <p:sldId id="336" r:id="rId9"/>
    <p:sldId id="335" r:id="rId10"/>
    <p:sldId id="315" r:id="rId11"/>
    <p:sldId id="316" r:id="rId12"/>
    <p:sldId id="317" r:id="rId13"/>
    <p:sldId id="318" r:id="rId14"/>
    <p:sldId id="319" r:id="rId15"/>
    <p:sldId id="320" r:id="rId16"/>
    <p:sldId id="321" r:id="rId17"/>
    <p:sldId id="322" r:id="rId18"/>
    <p:sldId id="323" r:id="rId19"/>
    <p:sldId id="324" r:id="rId20"/>
    <p:sldId id="325" r:id="rId21"/>
    <p:sldId id="326" r:id="rId22"/>
    <p:sldId id="330" r:id="rId23"/>
    <p:sldId id="32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4D87C4-58FB-47C6-BBF9-EBF6371E0F08}" type="datetimeFigureOut">
              <a:rPr lang="en-IN" smtClean="0"/>
              <a:t>19-10-2024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AF675-3AE5-4D96-87AE-E5A01A26D8EB}" type="slidenum">
              <a:rPr lang="en-IN" smtClean="0"/>
              <a:t>‹#›</a:t>
            </a:fld>
            <a:endParaRPr lang="en-IN"/>
          </a:p>
        </p:txBody>
      </p:sp>
    </p:spTree>
    <p:extLst>
      <p:ext uri="{BB962C8B-B14F-4D97-AF65-F5344CB8AC3E}">
        <p14:creationId xmlns:p14="http://schemas.microsoft.com/office/powerpoint/2010/main" val="374887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067A9B-AA2A-4A1F-BF10-81E5E4E1F240}" type="datetimeFigureOut">
              <a:rPr lang="en-IN" smtClean="0"/>
              <a:t>19-10-2024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3123826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67A9B-AA2A-4A1F-BF10-81E5E4E1F240}" type="datetimeFigureOut">
              <a:rPr lang="en-IN" smtClean="0"/>
              <a:t>19-10-2024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644822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67A9B-AA2A-4A1F-BF10-81E5E4E1F240}" type="datetimeFigureOut">
              <a:rPr lang="en-IN" smtClean="0"/>
              <a:t>19-10-2024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62153-EF13-40BB-9836-3BA09B3807EE}"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949839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67A9B-AA2A-4A1F-BF10-81E5E4E1F240}" type="datetimeFigureOut">
              <a:rPr lang="en-IN" smtClean="0"/>
              <a:t>19-10-2024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3520529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67A9B-AA2A-4A1F-BF10-81E5E4E1F240}" type="datetimeFigureOut">
              <a:rPr lang="en-IN" smtClean="0"/>
              <a:t>19-10-2024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62153-EF13-40BB-9836-3BA09B3807E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57006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67A9B-AA2A-4A1F-BF10-81E5E4E1F240}" type="datetimeFigureOut">
              <a:rPr lang="en-IN" smtClean="0"/>
              <a:t>19-10-2024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27425238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067A9B-AA2A-4A1F-BF10-81E5E4E1F240}" type="datetimeFigureOut">
              <a:rPr lang="en-IN" smtClean="0"/>
              <a:t>19-10-2024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3639419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067A9B-AA2A-4A1F-BF10-81E5E4E1F240}" type="datetimeFigureOut">
              <a:rPr lang="en-IN" smtClean="0"/>
              <a:t>19-10-2024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255297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Vertical Title and Text" userDrawn="1">
  <p:cSld name="1_Vertical Title and Text">
    <p:spTree>
      <p:nvGrpSpPr>
        <p:cNvPr id="1" name="Shape 15"/>
        <p:cNvGrpSpPr/>
        <p:nvPr/>
      </p:nvGrpSpPr>
      <p:grpSpPr>
        <a:xfrm>
          <a:off x="0" y="0"/>
          <a:ext cx="0" cy="0"/>
          <a:chOff x="0" y="0"/>
          <a:chExt cx="0" cy="0"/>
        </a:xfrm>
      </p:grpSpPr>
      <p:sp>
        <p:nvSpPr>
          <p:cNvPr id="2" name="Google Shape;14;p38">
            <a:extLst>
              <a:ext uri="{FF2B5EF4-FFF2-40B4-BE49-F238E27FC236}">
                <a16:creationId xmlns:a16="http://schemas.microsoft.com/office/drawing/2014/main" id="{90F13E69-CB14-9187-6460-E802780AAC93}"/>
              </a:ext>
            </a:extLst>
          </p:cNvPr>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3" name="Google Shape;11;p38">
            <a:extLst>
              <a:ext uri="{FF2B5EF4-FFF2-40B4-BE49-F238E27FC236}">
                <a16:creationId xmlns:a16="http://schemas.microsoft.com/office/drawing/2014/main" id="{A8FFA602-AB20-78D1-ED2C-24B9CEE2B061}"/>
              </a:ext>
            </a:extLst>
          </p:cNvPr>
          <p:cNvSpPr txBox="1">
            <a:spLocks noGrp="1"/>
          </p:cNvSpPr>
          <p:nvPr>
            <p:ph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Tree>
    <p:extLst>
      <p:ext uri="{BB962C8B-B14F-4D97-AF65-F5344CB8AC3E}">
        <p14:creationId xmlns:p14="http://schemas.microsoft.com/office/powerpoint/2010/main" val="25508325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3948459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067A9B-AA2A-4A1F-BF10-81E5E4E1F240}" type="datetimeFigureOut">
              <a:rPr lang="en-IN" smtClean="0"/>
              <a:t>19-10-2024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4271484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067A9B-AA2A-4A1F-BF10-81E5E4E1F240}" type="datetimeFigureOut">
              <a:rPr lang="en-IN" smtClean="0"/>
              <a:t>19-10-2024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872944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067A9B-AA2A-4A1F-BF10-81E5E4E1F240}" type="datetimeFigureOut">
              <a:rPr lang="en-IN" smtClean="0"/>
              <a:t>19-10-2024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2428023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067A9B-AA2A-4A1F-BF10-81E5E4E1F240}" type="datetimeFigureOut">
              <a:rPr lang="en-IN" smtClean="0"/>
              <a:t>19-10-2024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368160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067A9B-AA2A-4A1F-BF10-81E5E4E1F240}" type="datetimeFigureOut">
              <a:rPr lang="en-IN" smtClean="0"/>
              <a:t>19-10-2024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931682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067A9B-AA2A-4A1F-BF10-81E5E4E1F240}" type="datetimeFigureOut">
              <a:rPr lang="en-IN" smtClean="0"/>
              <a:t>19-10-2024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1656876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9067A9B-AA2A-4A1F-BF10-81E5E4E1F240}" type="datetimeFigureOut">
              <a:rPr lang="en-IN" smtClean="0"/>
              <a:t>19-10-2024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2538109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067A9B-AA2A-4A1F-BF10-81E5E4E1F240}" type="datetimeFigureOut">
              <a:rPr lang="en-IN" smtClean="0"/>
              <a:t>19-10-2024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B62153-EF13-40BB-9836-3BA09B3807EE}" type="slidenum">
              <a:rPr lang="en-IN" smtClean="0"/>
              <a:t>‹#›</a:t>
            </a:fld>
            <a:endParaRPr lang="en-IN"/>
          </a:p>
        </p:txBody>
      </p:sp>
    </p:spTree>
    <p:extLst>
      <p:ext uri="{BB962C8B-B14F-4D97-AF65-F5344CB8AC3E}">
        <p14:creationId xmlns:p14="http://schemas.microsoft.com/office/powerpoint/2010/main" val="3560649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9067A9B-AA2A-4A1F-BF10-81E5E4E1F240}" type="datetimeFigureOut">
              <a:rPr lang="en-IN" smtClean="0"/>
              <a:t>19-10-2024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EB62153-EF13-40BB-9836-3BA09B3807EE}" type="slidenum">
              <a:rPr lang="en-IN" smtClean="0"/>
              <a:t>‹#›</a:t>
            </a:fld>
            <a:endParaRPr lang="en-IN"/>
          </a:p>
        </p:txBody>
      </p:sp>
    </p:spTree>
    <p:extLst>
      <p:ext uri="{BB962C8B-B14F-4D97-AF65-F5344CB8AC3E}">
        <p14:creationId xmlns:p14="http://schemas.microsoft.com/office/powerpoint/2010/main" val="198891534"/>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global-sei.com/technology/tr/bn84/pdf/84-22.pdf" TargetMode="External"/><Relationship Id="rId2" Type="http://schemas.openxmlformats.org/officeDocument/2006/relationships/hyperlink" Target="https://www.jstor.org/stable/26422592?seq=1" TargetMode="Externa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
          <p:cNvPicPr preferRelativeResize="0"/>
          <p:nvPr/>
        </p:nvPicPr>
        <p:blipFill rotWithShape="1">
          <a:blip r:embed="rId3">
            <a:alphaModFix amt="20000"/>
          </a:blip>
          <a:srcRect l="1514" r="2310" b="19493"/>
          <a:stretch/>
        </p:blipFill>
        <p:spPr>
          <a:xfrm>
            <a:off x="0" y="368300"/>
            <a:ext cx="12272787" cy="6858000"/>
          </a:xfrm>
          <a:prstGeom prst="rect">
            <a:avLst/>
          </a:prstGeom>
          <a:noFill/>
          <a:ln>
            <a:noFill/>
          </a:ln>
        </p:spPr>
      </p:pic>
      <p:sp>
        <p:nvSpPr>
          <p:cNvPr id="88" name="Google Shape;88;p1"/>
          <p:cNvSpPr txBox="1"/>
          <p:nvPr/>
        </p:nvSpPr>
        <p:spPr>
          <a:xfrm>
            <a:off x="2904067" y="3139018"/>
            <a:ext cx="638386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8C212C"/>
                </a:solidFill>
                <a:latin typeface="Arial"/>
                <a:ea typeface="Arial"/>
                <a:cs typeface="Arial"/>
                <a:sym typeface="Arial"/>
              </a:rPr>
              <a:t>GITAM UNIVERSITY</a:t>
            </a:r>
            <a:endParaRPr sz="1400" b="0" i="0" u="none" strike="noStrike" cap="none">
              <a:solidFill>
                <a:srgbClr val="000000"/>
              </a:solidFill>
              <a:latin typeface="Arial"/>
              <a:ea typeface="Arial"/>
              <a:cs typeface="Arial"/>
              <a:sym typeface="Arial"/>
            </a:endParaRPr>
          </a:p>
        </p:txBody>
      </p:sp>
      <p:grpSp>
        <p:nvGrpSpPr>
          <p:cNvPr id="89" name="Google Shape;89;p1"/>
          <p:cNvGrpSpPr/>
          <p:nvPr/>
        </p:nvGrpSpPr>
        <p:grpSpPr>
          <a:xfrm>
            <a:off x="0" y="3139018"/>
            <a:ext cx="12192000" cy="594783"/>
            <a:chOff x="0" y="3138055"/>
            <a:chExt cx="12192000" cy="595746"/>
          </a:xfrm>
        </p:grpSpPr>
        <p:sp>
          <p:nvSpPr>
            <p:cNvPr id="90" name="Google Shape;90;p1"/>
            <p:cNvSpPr/>
            <p:nvPr/>
          </p:nvSpPr>
          <p:spPr>
            <a:xfrm>
              <a:off x="0" y="3138055"/>
              <a:ext cx="2432051"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AY 2021-25</a:t>
              </a:r>
              <a:endParaRPr sz="1351" b="0" i="0" u="none" strike="noStrike" cap="none" dirty="0">
                <a:solidFill>
                  <a:schemeClr val="lt1"/>
                </a:solidFill>
                <a:latin typeface="Calibri"/>
                <a:ea typeface="Calibri"/>
                <a:cs typeface="Calibri"/>
                <a:sym typeface="Calibri"/>
              </a:endParaRPr>
            </a:p>
          </p:txBody>
        </p:sp>
        <p:sp>
          <p:nvSpPr>
            <p:cNvPr id="91" name="Google Shape;91;p1"/>
            <p:cNvSpPr/>
            <p:nvPr/>
          </p:nvSpPr>
          <p:spPr>
            <a:xfrm>
              <a:off x="9734551" y="3138055"/>
              <a:ext cx="2457449"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Major Project</a:t>
              </a:r>
            </a:p>
            <a:p>
              <a:pPr marL="0" marR="0" lvl="0" indent="0" algn="ctr" rtl="0">
                <a:lnSpc>
                  <a:spcPct val="100000"/>
                </a:lnSpc>
                <a:spcBef>
                  <a:spcPts val="0"/>
                </a:spcBef>
                <a:spcAft>
                  <a:spcPts val="0"/>
                </a:spcAft>
                <a:buClr>
                  <a:srgbClr val="000000"/>
                </a:buClr>
                <a:buSzPts val="1351"/>
                <a:buFont typeface="Arial"/>
                <a:buNone/>
              </a:pPr>
              <a:r>
                <a:rPr lang="en-US" sz="1351" dirty="0">
                  <a:solidFill>
                    <a:schemeClr val="lt1"/>
                  </a:solidFill>
                  <a:latin typeface="Calibri"/>
                  <a:ea typeface="Calibri"/>
                  <a:cs typeface="Calibri"/>
                  <a:sym typeface="Calibri"/>
                </a:rPr>
                <a:t>Project ID: C4</a:t>
              </a:r>
              <a:endParaRPr sz="1351" b="0" i="0" u="none" strike="noStrike" cap="none" dirty="0">
                <a:solidFill>
                  <a:schemeClr val="lt1"/>
                </a:solidFill>
                <a:latin typeface="Calibri"/>
                <a:ea typeface="Calibri"/>
                <a:cs typeface="Calibri"/>
                <a:sym typeface="Calibri"/>
              </a:endParaRPr>
            </a:p>
          </p:txBody>
        </p:sp>
      </p:grpSp>
      <p:sp>
        <p:nvSpPr>
          <p:cNvPr id="92" name="Google Shape;92;p1"/>
          <p:cNvSpPr/>
          <p:nvPr/>
        </p:nvSpPr>
        <p:spPr>
          <a:xfrm>
            <a:off x="3060700" y="3797300"/>
            <a:ext cx="6096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Montserrat Medium"/>
                <a:ea typeface="Montserrat Medium"/>
                <a:cs typeface="Montserrat Medium"/>
                <a:sym typeface="Montserrat Medium"/>
              </a:rPr>
              <a:t>A University should be a place of light, of liberty, and of learning.</a:t>
            </a:r>
            <a:endParaRPr sz="1400" b="0" i="0" u="none" strike="noStrike" cap="none">
              <a:solidFill>
                <a:srgbClr val="000000"/>
              </a:solidFill>
              <a:latin typeface="Arial"/>
              <a:ea typeface="Arial"/>
              <a:cs typeface="Arial"/>
              <a:sym typeface="Arial"/>
            </a:endParaRPr>
          </a:p>
        </p:txBody>
      </p:sp>
      <p:sp>
        <p:nvSpPr>
          <p:cNvPr id="93" name="Google Shape;93;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F7F7F"/>
                </a:solidFill>
                <a:latin typeface="Montserrat Medium"/>
                <a:ea typeface="Montserrat Medium"/>
                <a:cs typeface="Montserrat Medium"/>
                <a:sym typeface="Montserrat Medium"/>
              </a:rPr>
              <a:t>www.gitamedu.com</a:t>
            </a:r>
            <a:endParaRPr sz="1200" b="0" i="0" u="none" strike="noStrike" cap="none">
              <a:solidFill>
                <a:srgbClr val="7F7F7F"/>
              </a:solidFill>
              <a:latin typeface="Montserrat Medium"/>
              <a:ea typeface="Montserrat Medium"/>
              <a:cs typeface="Montserrat Medium"/>
              <a:sym typeface="Montserrat Medium"/>
            </a:endParaRPr>
          </a:p>
        </p:txBody>
      </p:sp>
      <p:grpSp>
        <p:nvGrpSpPr>
          <p:cNvPr id="94" name="Google Shape;94;p1"/>
          <p:cNvGrpSpPr/>
          <p:nvPr/>
        </p:nvGrpSpPr>
        <p:grpSpPr>
          <a:xfrm rot="2700000">
            <a:off x="5984712" y="5183993"/>
            <a:ext cx="231043" cy="225933"/>
            <a:chOff x="11087593" y="13905"/>
            <a:chExt cx="1085533" cy="1061509"/>
          </a:xfrm>
        </p:grpSpPr>
        <p:sp>
          <p:nvSpPr>
            <p:cNvPr id="95" name="Google Shape;95;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6" name="Google Shape;96;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pic>
        <p:nvPicPr>
          <p:cNvPr id="97" name="Google Shape;97;p1"/>
          <p:cNvPicPr preferRelativeResize="0"/>
          <p:nvPr/>
        </p:nvPicPr>
        <p:blipFill rotWithShape="1">
          <a:blip r:embed="rId4">
            <a:alphaModFix/>
          </a:blip>
          <a:srcRect l="22328" t="32664" r="61002" b="35101"/>
          <a:stretch/>
        </p:blipFill>
        <p:spPr>
          <a:xfrm>
            <a:off x="5367867" y="1325034"/>
            <a:ext cx="1534584" cy="1699684"/>
          </a:xfrm>
          <a:prstGeom prst="rect">
            <a:avLst/>
          </a:prstGeom>
          <a:noFill/>
          <a:ln>
            <a:noFill/>
          </a:ln>
        </p:spPr>
      </p:pic>
      <p:sp>
        <p:nvSpPr>
          <p:cNvPr id="104"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a:solidFill>
                <a:schemeClr val="dk1"/>
              </a:solidFill>
              <a:latin typeface="Arial"/>
              <a:ea typeface="Arial"/>
              <a:cs typeface="Arial"/>
              <a:sym typeface="Arial"/>
            </a:endParaRPr>
          </a:p>
        </p:txBody>
      </p:sp>
      <p:sp>
        <p:nvSpPr>
          <p:cNvPr id="105"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06" name="Google Shape;106;p1"/>
          <p:cNvSpPr/>
          <p:nvPr/>
        </p:nvSpPr>
        <p:spPr>
          <a:xfrm>
            <a:off x="3467790" y="432083"/>
            <a:ext cx="4917595" cy="59478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Times New Roman" pitchFamily="18" charset="0"/>
                <a:ea typeface="Montserrat"/>
                <a:cs typeface="Times New Roman" pitchFamily="18" charset="0"/>
                <a:sym typeface="Montserrat"/>
              </a:rPr>
              <a:t>Design and Development </a:t>
            </a:r>
            <a:r>
              <a:rPr lang="en-US" sz="1800" b="1" dirty="0">
                <a:solidFill>
                  <a:schemeClr val="dk1"/>
                </a:solidFill>
                <a:latin typeface="Times New Roman" pitchFamily="18" charset="0"/>
                <a:ea typeface="Montserrat"/>
                <a:cs typeface="Times New Roman" pitchFamily="18" charset="0"/>
                <a:sym typeface="Montserrat"/>
              </a:rPr>
              <a:t>of Self-Heating and Cooling Materials in Wiring Harnesses</a:t>
            </a:r>
            <a:endParaRPr lang="en-US" sz="1800" b="1" i="0" u="none" strike="noStrike" cap="none" dirty="0">
              <a:solidFill>
                <a:schemeClr val="dk1"/>
              </a:solidFill>
              <a:latin typeface="Montserrat"/>
              <a:ea typeface="Montserrat"/>
              <a:cs typeface="Montserrat"/>
              <a:sym typeface="Montserrat"/>
            </a:endParaRPr>
          </a:p>
        </p:txBody>
      </p:sp>
      <p:sp>
        <p:nvSpPr>
          <p:cNvPr id="2" name="Google Shape;111;p1">
            <a:extLst>
              <a:ext uri="{FF2B5EF4-FFF2-40B4-BE49-F238E27FC236}">
                <a16:creationId xmlns:a16="http://schemas.microsoft.com/office/drawing/2014/main" id="{9D6E9948-A142-7B28-3C91-30F0929BCAEC}"/>
              </a:ext>
            </a:extLst>
          </p:cNvPr>
          <p:cNvSpPr/>
          <p:nvPr/>
        </p:nvSpPr>
        <p:spPr>
          <a:xfrm>
            <a:off x="66260" y="5253329"/>
            <a:ext cx="2847388" cy="307736"/>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IN" b="1" dirty="0">
                <a:solidFill>
                  <a:schemeClr val="dk1"/>
                </a:solidFill>
              </a:rPr>
              <a:t> </a:t>
            </a:r>
            <a:endParaRPr sz="1400" b="1" i="0" u="none" strike="noStrike" cap="none" dirty="0">
              <a:solidFill>
                <a:schemeClr val="dk1"/>
              </a:solidFill>
              <a:latin typeface="Arial"/>
              <a:ea typeface="Arial"/>
              <a:cs typeface="Arial"/>
              <a:sym typeface="Arial"/>
            </a:endParaRPr>
          </a:p>
        </p:txBody>
      </p:sp>
      <p:sp>
        <p:nvSpPr>
          <p:cNvPr id="3" name="Google Shape;111;p1">
            <a:extLst>
              <a:ext uri="{FF2B5EF4-FFF2-40B4-BE49-F238E27FC236}">
                <a16:creationId xmlns:a16="http://schemas.microsoft.com/office/drawing/2014/main" id="{17A4430A-651A-8136-68E4-294987EE07F8}"/>
              </a:ext>
            </a:extLst>
          </p:cNvPr>
          <p:cNvSpPr/>
          <p:nvPr/>
        </p:nvSpPr>
        <p:spPr>
          <a:xfrm>
            <a:off x="9449802" y="5295901"/>
            <a:ext cx="2926946" cy="738623"/>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Arial"/>
                <a:cs typeface="Arial"/>
                <a:sym typeface="Montserrat Medium"/>
              </a:rPr>
              <a:t>Dr. C. </a:t>
            </a:r>
            <a:r>
              <a:rPr lang="en-US" sz="1400" b="1" i="0" u="none" strike="noStrike" cap="none" dirty="0" err="1">
                <a:solidFill>
                  <a:schemeClr val="dk1"/>
                </a:solidFill>
                <a:latin typeface="Montserrat Medium"/>
                <a:ea typeface="Arial"/>
                <a:cs typeface="Arial"/>
                <a:sym typeface="Montserrat Medium"/>
              </a:rPr>
              <a:t>Kamalanathan</a:t>
            </a:r>
            <a:endParaRPr lang="en-US" sz="1400" b="1" i="0" u="none" strike="noStrike" cap="none" dirty="0">
              <a:solidFill>
                <a:schemeClr val="dk1"/>
              </a:solidFill>
              <a:latin typeface="Montserrat Medium"/>
              <a:ea typeface="Arial"/>
              <a:cs typeface="Arial"/>
              <a:sym typeface="Montserrat Medium"/>
            </a:endParaRPr>
          </a:p>
          <a:p>
            <a:pPr marL="0" marR="0" lvl="0" indent="0" rtl="0">
              <a:lnSpc>
                <a:spcPct val="100000"/>
              </a:lnSpc>
              <a:spcBef>
                <a:spcPts val="0"/>
              </a:spcBef>
              <a:spcAft>
                <a:spcPts val="0"/>
              </a:spcAft>
              <a:buClr>
                <a:srgbClr val="000000"/>
              </a:buClr>
              <a:buSzPts val="1400"/>
              <a:buFont typeface="Arial"/>
              <a:buNone/>
            </a:pPr>
            <a:r>
              <a:rPr lang="en-US" b="1" dirty="0">
                <a:solidFill>
                  <a:schemeClr val="dk1"/>
                </a:solidFill>
                <a:latin typeface="Montserrat Medium"/>
                <a:sym typeface="Montserrat Medium"/>
              </a:rPr>
              <a:t>Associate Professor/EECE</a:t>
            </a:r>
            <a:endParaRPr lang="en-US" sz="1400" b="1" i="0" u="none" strike="noStrike" cap="none" dirty="0">
              <a:solidFill>
                <a:schemeClr val="dk1"/>
              </a:solidFill>
              <a:latin typeface="Montserrat Medium"/>
              <a:ea typeface="Arial"/>
              <a:cs typeface="Arial"/>
              <a:sym typeface="Montserrat Medium"/>
            </a:endParaRPr>
          </a:p>
        </p:txBody>
      </p:sp>
      <p:sp>
        <p:nvSpPr>
          <p:cNvPr id="5" name="TextBox 4">
            <a:extLst>
              <a:ext uri="{FF2B5EF4-FFF2-40B4-BE49-F238E27FC236}">
                <a16:creationId xmlns:a16="http://schemas.microsoft.com/office/drawing/2014/main" id="{28D9C444-6540-0751-573F-DB78C9738DE2}"/>
              </a:ext>
            </a:extLst>
          </p:cNvPr>
          <p:cNvSpPr txBox="1"/>
          <p:nvPr/>
        </p:nvSpPr>
        <p:spPr>
          <a:xfrm>
            <a:off x="392750" y="5025615"/>
            <a:ext cx="5022634" cy="1200329"/>
          </a:xfrm>
          <a:prstGeom prst="rect">
            <a:avLst/>
          </a:prstGeom>
          <a:noFill/>
        </p:spPr>
        <p:txBody>
          <a:bodyPr wrap="square" rtlCol="0">
            <a:spAutoFit/>
          </a:bodyPr>
          <a:lstStyle/>
          <a:p>
            <a:r>
              <a:rPr lang="en-IN" dirty="0"/>
              <a:t>Project Team:-</a:t>
            </a:r>
          </a:p>
          <a:p>
            <a:r>
              <a:rPr lang="en-IN" dirty="0"/>
              <a:t>G. Narendra – BU21EECE0100166</a:t>
            </a:r>
          </a:p>
          <a:p>
            <a:r>
              <a:rPr lang="en-IN" dirty="0"/>
              <a:t>Kula Shekhar Reddy – BU21EECE0100384</a:t>
            </a:r>
          </a:p>
          <a:p>
            <a:r>
              <a:rPr lang="en-IN" dirty="0"/>
              <a:t>K. Sai Jeevan – BU21EECE0100202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9D095A-CB99-55C9-BFA3-7E20978C50C6}"/>
              </a:ext>
            </a:extLst>
          </p:cNvPr>
          <p:cNvSpPr>
            <a:spLocks noGrp="1"/>
          </p:cNvSpPr>
          <p:nvPr>
            <p:ph type="title"/>
          </p:nvPr>
        </p:nvSpPr>
        <p:spPr>
          <a:xfrm>
            <a:off x="1109361" y="32043"/>
            <a:ext cx="10515600" cy="959822"/>
          </a:xfrm>
        </p:spPr>
        <p:txBody>
          <a:bodyPr>
            <a:normAutofit/>
          </a:bodyPr>
          <a:lstStyle/>
          <a:p>
            <a:r>
              <a:rPr lang="en-IN" dirty="0">
                <a:solidFill>
                  <a:schemeClr val="accent4">
                    <a:lumMod val="75000"/>
                  </a:schemeClr>
                </a:solidFill>
              </a:rPr>
              <a:t>Process of selecting Materials for wiring harness</a:t>
            </a:r>
          </a:p>
        </p:txBody>
      </p:sp>
      <p:grpSp>
        <p:nvGrpSpPr>
          <p:cNvPr id="2" name="Group 1">
            <a:extLst>
              <a:ext uri="{FF2B5EF4-FFF2-40B4-BE49-F238E27FC236}">
                <a16:creationId xmlns:a16="http://schemas.microsoft.com/office/drawing/2014/main" id="{98D4DD93-10FB-AC72-3FD1-D7E2055E5483}"/>
              </a:ext>
            </a:extLst>
          </p:cNvPr>
          <p:cNvGrpSpPr/>
          <p:nvPr/>
        </p:nvGrpSpPr>
        <p:grpSpPr>
          <a:xfrm>
            <a:off x="3070184" y="776401"/>
            <a:ext cx="5297383" cy="2827583"/>
            <a:chOff x="3730542" y="1071676"/>
            <a:chExt cx="7043852" cy="4854370"/>
          </a:xfrm>
        </p:grpSpPr>
        <p:sp>
          <p:nvSpPr>
            <p:cNvPr id="4" name="TextBox 3">
              <a:extLst>
                <a:ext uri="{FF2B5EF4-FFF2-40B4-BE49-F238E27FC236}">
                  <a16:creationId xmlns:a16="http://schemas.microsoft.com/office/drawing/2014/main" id="{C7E8E3AF-C1C3-7E5B-0522-A40B27EB6484}"/>
                </a:ext>
              </a:extLst>
            </p:cNvPr>
            <p:cNvSpPr txBox="1"/>
            <p:nvPr/>
          </p:nvSpPr>
          <p:spPr>
            <a:xfrm>
              <a:off x="3730542" y="1071676"/>
              <a:ext cx="5532284" cy="461665"/>
            </a:xfrm>
            <a:prstGeom prst="rect">
              <a:avLst/>
            </a:prstGeom>
            <a:noFill/>
          </p:spPr>
          <p:txBody>
            <a:bodyPr wrap="none" rtlCol="0">
              <a:spAutoFit/>
            </a:bodyPr>
            <a:lstStyle/>
            <a:p>
              <a:r>
                <a:rPr lang="en-IN" sz="2400" b="1" dirty="0"/>
                <a:t>1. Define Performance Requirements</a:t>
              </a:r>
            </a:p>
          </p:txBody>
        </p:sp>
        <p:sp>
          <p:nvSpPr>
            <p:cNvPr id="5" name="Arrow: Down 4">
              <a:extLst>
                <a:ext uri="{FF2B5EF4-FFF2-40B4-BE49-F238E27FC236}">
                  <a16:creationId xmlns:a16="http://schemas.microsoft.com/office/drawing/2014/main" id="{7B2C4235-DB85-699E-F5E8-0F5CA970D109}"/>
                </a:ext>
              </a:extLst>
            </p:cNvPr>
            <p:cNvSpPr/>
            <p:nvPr/>
          </p:nvSpPr>
          <p:spPr>
            <a:xfrm>
              <a:off x="7114043" y="1818448"/>
              <a:ext cx="484632" cy="766978"/>
            </a:xfrm>
            <a:prstGeom prst="downArrow">
              <a:avLst>
                <a:gd name="adj1" fmla="val 96081"/>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1379776-F230-7998-9E56-ED7EAFA2F42E}"/>
                </a:ext>
              </a:extLst>
            </p:cNvPr>
            <p:cNvSpPr txBox="1"/>
            <p:nvPr/>
          </p:nvSpPr>
          <p:spPr>
            <a:xfrm>
              <a:off x="4278848" y="2524901"/>
              <a:ext cx="5469766" cy="461665"/>
            </a:xfrm>
            <a:prstGeom prst="rect">
              <a:avLst/>
            </a:prstGeom>
            <a:noFill/>
          </p:spPr>
          <p:txBody>
            <a:bodyPr wrap="none" rtlCol="0">
              <a:spAutoFit/>
            </a:bodyPr>
            <a:lstStyle/>
            <a:p>
              <a:r>
                <a:rPr lang="en-IN" sz="2400" b="1" dirty="0"/>
                <a:t>2. Evaluate Existing Material Options</a:t>
              </a:r>
            </a:p>
          </p:txBody>
        </p:sp>
        <p:sp>
          <p:nvSpPr>
            <p:cNvPr id="8" name="Arrow: Down 7">
              <a:extLst>
                <a:ext uri="{FF2B5EF4-FFF2-40B4-BE49-F238E27FC236}">
                  <a16:creationId xmlns:a16="http://schemas.microsoft.com/office/drawing/2014/main" id="{67DC6B79-5C43-A45F-A14F-DBD4DB0BD7B4}"/>
                </a:ext>
              </a:extLst>
            </p:cNvPr>
            <p:cNvSpPr/>
            <p:nvPr/>
          </p:nvSpPr>
          <p:spPr>
            <a:xfrm>
              <a:off x="7193035" y="3369555"/>
              <a:ext cx="484630" cy="8034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A1A1C432-1F19-2AFD-ABFB-FECC8FCFEF84}"/>
                </a:ext>
              </a:extLst>
            </p:cNvPr>
            <p:cNvSpPr txBox="1"/>
            <p:nvPr/>
          </p:nvSpPr>
          <p:spPr>
            <a:xfrm>
              <a:off x="4775103" y="3955745"/>
              <a:ext cx="5999291" cy="792582"/>
            </a:xfrm>
            <a:prstGeom prst="rect">
              <a:avLst/>
            </a:prstGeom>
            <a:noFill/>
          </p:spPr>
          <p:txBody>
            <a:bodyPr wrap="none" rtlCol="0">
              <a:spAutoFit/>
            </a:bodyPr>
            <a:lstStyle/>
            <a:p>
              <a:r>
                <a:rPr lang="en-IN" sz="2400" b="1" dirty="0"/>
                <a:t>3. Analyse Material Properties</a:t>
              </a:r>
            </a:p>
          </p:txBody>
        </p:sp>
        <p:sp>
          <p:nvSpPr>
            <p:cNvPr id="14" name="Arrow: Down 13">
              <a:extLst>
                <a:ext uri="{FF2B5EF4-FFF2-40B4-BE49-F238E27FC236}">
                  <a16:creationId xmlns:a16="http://schemas.microsoft.com/office/drawing/2014/main" id="{E72C635A-7B53-5B89-1A27-9F7EC91FCCA3}"/>
                </a:ext>
              </a:extLst>
            </p:cNvPr>
            <p:cNvSpPr/>
            <p:nvPr/>
          </p:nvSpPr>
          <p:spPr>
            <a:xfrm>
              <a:off x="6912254" y="4659495"/>
              <a:ext cx="484632" cy="8786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8038878E-F3E4-8B31-16DE-F6F3E430138F}"/>
                </a:ext>
              </a:extLst>
            </p:cNvPr>
            <p:cNvSpPr txBox="1"/>
            <p:nvPr/>
          </p:nvSpPr>
          <p:spPr>
            <a:xfrm>
              <a:off x="3730542" y="5464380"/>
              <a:ext cx="6833922" cy="461666"/>
            </a:xfrm>
            <a:prstGeom prst="rect">
              <a:avLst/>
            </a:prstGeom>
            <a:noFill/>
          </p:spPr>
          <p:txBody>
            <a:bodyPr wrap="none" rtlCol="0">
              <a:spAutoFit/>
            </a:bodyPr>
            <a:lstStyle/>
            <a:p>
              <a:r>
                <a:rPr lang="en-US" sz="2400" b="1" dirty="0"/>
                <a:t>4. Compliance with Standards and Regulations</a:t>
              </a:r>
            </a:p>
          </p:txBody>
        </p:sp>
      </p:grpSp>
      <p:grpSp>
        <p:nvGrpSpPr>
          <p:cNvPr id="6" name="Group 5">
            <a:extLst>
              <a:ext uri="{FF2B5EF4-FFF2-40B4-BE49-F238E27FC236}">
                <a16:creationId xmlns:a16="http://schemas.microsoft.com/office/drawing/2014/main" id="{B87648D7-8829-CD92-BF89-9465BF473A61}"/>
              </a:ext>
            </a:extLst>
          </p:cNvPr>
          <p:cNvGrpSpPr/>
          <p:nvPr/>
        </p:nvGrpSpPr>
        <p:grpSpPr>
          <a:xfrm>
            <a:off x="3858387" y="4397131"/>
            <a:ext cx="2460129" cy="2158656"/>
            <a:chOff x="2042549" y="637890"/>
            <a:chExt cx="4323600" cy="3877443"/>
          </a:xfrm>
        </p:grpSpPr>
        <p:sp>
          <p:nvSpPr>
            <p:cNvPr id="10" name="TextBox 9">
              <a:extLst>
                <a:ext uri="{FF2B5EF4-FFF2-40B4-BE49-F238E27FC236}">
                  <a16:creationId xmlns:a16="http://schemas.microsoft.com/office/drawing/2014/main" id="{3C90BC50-925E-7F77-2BB0-2FC590EAF090}"/>
                </a:ext>
              </a:extLst>
            </p:cNvPr>
            <p:cNvSpPr txBox="1"/>
            <p:nvPr/>
          </p:nvSpPr>
          <p:spPr>
            <a:xfrm>
              <a:off x="2042549" y="637890"/>
              <a:ext cx="3961726" cy="461665"/>
            </a:xfrm>
            <a:prstGeom prst="rect">
              <a:avLst/>
            </a:prstGeom>
            <a:noFill/>
          </p:spPr>
          <p:txBody>
            <a:bodyPr wrap="none" rtlCol="0">
              <a:spAutoFit/>
            </a:bodyPr>
            <a:lstStyle/>
            <a:p>
              <a:r>
                <a:rPr lang="en-IN" sz="2400" b="1" dirty="0"/>
                <a:t>5. Prototyping and Testing</a:t>
              </a:r>
            </a:p>
          </p:txBody>
        </p:sp>
        <p:sp>
          <p:nvSpPr>
            <p:cNvPr id="11" name="Arrow: Down 10">
              <a:extLst>
                <a:ext uri="{FF2B5EF4-FFF2-40B4-BE49-F238E27FC236}">
                  <a16:creationId xmlns:a16="http://schemas.microsoft.com/office/drawing/2014/main" id="{B347BA98-35A5-B793-E9BD-FB8034094B2C}"/>
                </a:ext>
              </a:extLst>
            </p:cNvPr>
            <p:cNvSpPr/>
            <p:nvPr/>
          </p:nvSpPr>
          <p:spPr>
            <a:xfrm>
              <a:off x="4964981" y="1678078"/>
              <a:ext cx="484632" cy="8086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1B844382-0A13-A335-F207-BBAC33E67175}"/>
                </a:ext>
              </a:extLst>
            </p:cNvPr>
            <p:cNvSpPr txBox="1"/>
            <p:nvPr/>
          </p:nvSpPr>
          <p:spPr>
            <a:xfrm>
              <a:off x="2884234" y="2489512"/>
              <a:ext cx="3481915" cy="461665"/>
            </a:xfrm>
            <a:prstGeom prst="rect">
              <a:avLst/>
            </a:prstGeom>
            <a:noFill/>
          </p:spPr>
          <p:txBody>
            <a:bodyPr wrap="none" rtlCol="0">
              <a:spAutoFit/>
            </a:bodyPr>
            <a:lstStyle/>
            <a:p>
              <a:r>
                <a:rPr lang="en-IN" sz="2400" b="1" dirty="0"/>
                <a:t>6. Cost and Availability</a:t>
              </a:r>
            </a:p>
          </p:txBody>
        </p:sp>
        <p:pic>
          <p:nvPicPr>
            <p:cNvPr id="13" name="Picture 12">
              <a:extLst>
                <a:ext uri="{FF2B5EF4-FFF2-40B4-BE49-F238E27FC236}">
                  <a16:creationId xmlns:a16="http://schemas.microsoft.com/office/drawing/2014/main" id="{C632CD70-69E6-8E7D-E710-5E3FC4D32A3A}"/>
                </a:ext>
              </a:extLst>
            </p:cNvPr>
            <p:cNvPicPr>
              <a:picLocks noChangeAspect="1"/>
            </p:cNvPicPr>
            <p:nvPr/>
          </p:nvPicPr>
          <p:blipFill>
            <a:blip r:embed="rId2"/>
            <a:stretch>
              <a:fillRect/>
            </a:stretch>
          </p:blipFill>
          <p:spPr>
            <a:xfrm>
              <a:off x="4983274" y="3358288"/>
              <a:ext cx="533400" cy="695380"/>
            </a:xfrm>
            <a:prstGeom prst="rect">
              <a:avLst/>
            </a:prstGeom>
          </p:spPr>
        </p:pic>
        <p:sp>
          <p:nvSpPr>
            <p:cNvPr id="16" name="TextBox 15">
              <a:extLst>
                <a:ext uri="{FF2B5EF4-FFF2-40B4-BE49-F238E27FC236}">
                  <a16:creationId xmlns:a16="http://schemas.microsoft.com/office/drawing/2014/main" id="{4F4B1800-0177-3669-1E3B-4EC83A96676A}"/>
                </a:ext>
              </a:extLst>
            </p:cNvPr>
            <p:cNvSpPr txBox="1"/>
            <p:nvPr/>
          </p:nvSpPr>
          <p:spPr>
            <a:xfrm>
              <a:off x="3275304" y="4053668"/>
              <a:ext cx="2699778" cy="461665"/>
            </a:xfrm>
            <a:prstGeom prst="rect">
              <a:avLst/>
            </a:prstGeom>
            <a:noFill/>
          </p:spPr>
          <p:txBody>
            <a:bodyPr wrap="none" rtlCol="0">
              <a:spAutoFit/>
            </a:bodyPr>
            <a:lstStyle/>
            <a:p>
              <a:r>
                <a:rPr lang="en-IN" sz="2400" b="1" dirty="0"/>
                <a:t>7. Final Selection</a:t>
              </a:r>
            </a:p>
          </p:txBody>
        </p:sp>
      </p:grpSp>
      <p:sp>
        <p:nvSpPr>
          <p:cNvPr id="17" name="Arrow: Down 16">
            <a:extLst>
              <a:ext uri="{FF2B5EF4-FFF2-40B4-BE49-F238E27FC236}">
                <a16:creationId xmlns:a16="http://schemas.microsoft.com/office/drawing/2014/main" id="{B73329C7-1274-7C1D-0A88-489A9B949C98}"/>
              </a:ext>
            </a:extLst>
          </p:cNvPr>
          <p:cNvSpPr/>
          <p:nvPr/>
        </p:nvSpPr>
        <p:spPr>
          <a:xfrm>
            <a:off x="5536438" y="3834869"/>
            <a:ext cx="254421" cy="5009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128392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4D39E-CB4E-F784-21FF-92958D481C02}"/>
              </a:ext>
            </a:extLst>
          </p:cNvPr>
          <p:cNvSpPr>
            <a:spLocks noGrp="1"/>
          </p:cNvSpPr>
          <p:nvPr>
            <p:ph type="title"/>
          </p:nvPr>
        </p:nvSpPr>
        <p:spPr>
          <a:xfrm>
            <a:off x="416077" y="384887"/>
            <a:ext cx="6908453" cy="594049"/>
          </a:xfrm>
        </p:spPr>
        <p:txBody>
          <a:bodyPr>
            <a:normAutofit fontScale="90000"/>
          </a:bodyPr>
          <a:lstStyle/>
          <a:p>
            <a:r>
              <a:rPr lang="en-IN" sz="3100" b="1" dirty="0">
                <a:solidFill>
                  <a:schemeClr val="accent5">
                    <a:lumMod val="75000"/>
                  </a:schemeClr>
                </a:solidFill>
              </a:rPr>
              <a:t>1. Define Performance Requirements</a:t>
            </a:r>
            <a:br>
              <a:rPr lang="en-IN" sz="3600" b="1" dirty="0"/>
            </a:br>
            <a:endParaRPr lang="en-IN" dirty="0"/>
          </a:p>
        </p:txBody>
      </p:sp>
      <p:sp>
        <p:nvSpPr>
          <p:cNvPr id="3" name="TextBox 2">
            <a:extLst>
              <a:ext uri="{FF2B5EF4-FFF2-40B4-BE49-F238E27FC236}">
                <a16:creationId xmlns:a16="http://schemas.microsoft.com/office/drawing/2014/main" id="{C18A3019-B5F8-FBFB-D3AF-3AFA5F8EE052}"/>
              </a:ext>
            </a:extLst>
          </p:cNvPr>
          <p:cNvSpPr txBox="1"/>
          <p:nvPr/>
        </p:nvSpPr>
        <p:spPr>
          <a:xfrm>
            <a:off x="674915" y="1150775"/>
            <a:ext cx="8758334" cy="4401205"/>
          </a:xfrm>
          <a:prstGeom prst="rect">
            <a:avLst/>
          </a:prstGeom>
          <a:noFill/>
        </p:spPr>
        <p:txBody>
          <a:bodyPr wrap="square" rtlCol="0">
            <a:spAutoFit/>
          </a:bodyPr>
          <a:lstStyle/>
          <a:p>
            <a:pPr marL="342900" indent="-342900" algn="just">
              <a:buFont typeface="Wingdings" panose="05000000000000000000" pitchFamily="2" charset="2"/>
              <a:buChar char="Ø"/>
            </a:pPr>
            <a:r>
              <a:rPr lang="en-IN" sz="2000" b="1" dirty="0"/>
              <a:t>Thermal Requirements: </a:t>
            </a:r>
            <a:r>
              <a:rPr lang="en-US" sz="2000" dirty="0"/>
              <a:t>Define the operating temperature range, and assess the need for thermal regulation (self-heating/cooling). Materials must withstand extreme heat without degrading.</a:t>
            </a:r>
            <a:r>
              <a:rPr lang="en-IN" sz="2000" b="1" dirty="0"/>
              <a:t> </a:t>
            </a:r>
          </a:p>
          <a:p>
            <a:pPr marL="342900" indent="-342900" algn="just">
              <a:buFont typeface="Wingdings" panose="05000000000000000000" pitchFamily="2" charset="2"/>
              <a:buChar char="Ø"/>
            </a:pPr>
            <a:endParaRPr lang="en-IN" sz="2000" b="1" dirty="0"/>
          </a:p>
          <a:p>
            <a:pPr marL="342900" indent="-342900" algn="just">
              <a:buFont typeface="Wingdings" panose="05000000000000000000" pitchFamily="2" charset="2"/>
              <a:buChar char="Ø"/>
            </a:pPr>
            <a:r>
              <a:rPr lang="en-US" sz="2000" b="1" dirty="0"/>
              <a:t>Mechanical Requirements</a:t>
            </a:r>
            <a:r>
              <a:rPr lang="en-US" sz="2000" dirty="0"/>
              <a:t>: Consider flexibility, tensile strength, and resistance to mechanical stresses like vibrations and bending.</a:t>
            </a:r>
            <a:endParaRPr lang="en-IN" sz="2000" b="1" dirty="0"/>
          </a:p>
          <a:p>
            <a:pPr marL="342900" indent="-342900" algn="just">
              <a:buFont typeface="Wingdings" panose="05000000000000000000" pitchFamily="2" charset="2"/>
              <a:buChar char="Ø"/>
            </a:pPr>
            <a:endParaRPr lang="en-IN" sz="2000" b="1" dirty="0"/>
          </a:p>
          <a:p>
            <a:pPr marL="342900" indent="-342900" algn="just">
              <a:buFont typeface="Wingdings" panose="05000000000000000000" pitchFamily="2" charset="2"/>
              <a:buChar char="Ø"/>
            </a:pPr>
            <a:r>
              <a:rPr lang="en-US" sz="2000" b="1" dirty="0"/>
              <a:t>Electrical Properties</a:t>
            </a:r>
            <a:r>
              <a:rPr lang="en-US" sz="2000" dirty="0"/>
              <a:t>: Ensure proper conductivity, insulation, and resistance to electrical stress. The material must prevent electrical shorts, leaks, and fires.</a:t>
            </a:r>
            <a:endParaRPr lang="en-IN" sz="2000" b="1" dirty="0"/>
          </a:p>
          <a:p>
            <a:pPr marL="342900" indent="-342900" algn="just">
              <a:buFont typeface="Wingdings" panose="05000000000000000000" pitchFamily="2" charset="2"/>
              <a:buChar char="Ø"/>
            </a:pPr>
            <a:endParaRPr lang="en-IN" sz="2000" b="1" dirty="0"/>
          </a:p>
          <a:p>
            <a:pPr marL="342900" indent="-342900" algn="just">
              <a:buFont typeface="Wingdings" panose="05000000000000000000" pitchFamily="2" charset="2"/>
              <a:buChar char="Ø"/>
            </a:pPr>
            <a:r>
              <a:rPr lang="en-US" sz="2000" b="1" dirty="0"/>
              <a:t>Environmental Conditions</a:t>
            </a:r>
            <a:r>
              <a:rPr lang="en-US" sz="2000" dirty="0"/>
              <a:t>: Assess the material's resistance to moisture, chemicals, and corrosion, as the harness will be exposed to a variety of environmental factors.</a:t>
            </a:r>
            <a:endParaRPr lang="en-IN" sz="2000" b="1" dirty="0"/>
          </a:p>
        </p:txBody>
      </p:sp>
      <p:sp>
        <p:nvSpPr>
          <p:cNvPr id="7" name="AutoShape 5" descr="Image of ">
            <a:extLst>
              <a:ext uri="{FF2B5EF4-FFF2-40B4-BE49-F238E27FC236}">
                <a16:creationId xmlns:a16="http://schemas.microsoft.com/office/drawing/2014/main" id="{3CEE4E45-7B9A-837C-6B63-43C890007EA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43028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7E2F4-75F9-2AE2-052C-B90F5BFA5554}"/>
              </a:ext>
            </a:extLst>
          </p:cNvPr>
          <p:cNvSpPr>
            <a:spLocks noGrp="1"/>
          </p:cNvSpPr>
          <p:nvPr>
            <p:ph type="title"/>
          </p:nvPr>
        </p:nvSpPr>
        <p:spPr>
          <a:xfrm>
            <a:off x="2170545" y="1076131"/>
            <a:ext cx="8596668" cy="734008"/>
          </a:xfrm>
        </p:spPr>
        <p:txBody>
          <a:bodyPr>
            <a:normAutofit fontScale="90000"/>
          </a:bodyPr>
          <a:lstStyle/>
          <a:p>
            <a:r>
              <a:rPr lang="en-US" b="1" dirty="0">
                <a:solidFill>
                  <a:schemeClr val="accent5">
                    <a:lumMod val="75000"/>
                  </a:schemeClr>
                </a:solidFill>
              </a:rPr>
              <a:t>2. Evaluate Existing Material Options</a:t>
            </a:r>
            <a:br>
              <a:rPr lang="en-US" b="1" dirty="0"/>
            </a:br>
            <a:endParaRPr lang="en-IN" dirty="0"/>
          </a:p>
        </p:txBody>
      </p:sp>
      <p:sp>
        <p:nvSpPr>
          <p:cNvPr id="3" name="TextBox 2">
            <a:extLst>
              <a:ext uri="{FF2B5EF4-FFF2-40B4-BE49-F238E27FC236}">
                <a16:creationId xmlns:a16="http://schemas.microsoft.com/office/drawing/2014/main" id="{BC0847D1-8FE0-0B8B-4AD7-1B01EAE1C2B6}"/>
              </a:ext>
            </a:extLst>
          </p:cNvPr>
          <p:cNvSpPr txBox="1"/>
          <p:nvPr/>
        </p:nvSpPr>
        <p:spPr>
          <a:xfrm>
            <a:off x="888828" y="2043404"/>
            <a:ext cx="11303172" cy="3477875"/>
          </a:xfrm>
          <a:prstGeom prst="rect">
            <a:avLst/>
          </a:prstGeom>
          <a:noFill/>
        </p:spPr>
        <p:txBody>
          <a:bodyPr wrap="square" rtlCol="0">
            <a:spAutoFit/>
          </a:bodyPr>
          <a:lstStyle/>
          <a:p>
            <a:r>
              <a:rPr lang="en-IN" sz="2000" b="1" dirty="0"/>
              <a:t>Polymers: </a:t>
            </a:r>
            <a:r>
              <a:rPr lang="en-IN" sz="2000" dirty="0"/>
              <a:t>Common in wiring insulation </a:t>
            </a:r>
            <a:r>
              <a:rPr lang="en-US" sz="2000" dirty="0"/>
              <a:t>due to their flexibility and resistance to heat. Examples include PVC (Polyvinyl chloride), PE (Polyethylene), and PTFE (Teflon). In advanced applications, materials like </a:t>
            </a:r>
            <a:r>
              <a:rPr lang="en-US" sz="2000" b="1" dirty="0"/>
              <a:t>Fluoropolymers</a:t>
            </a:r>
            <a:r>
              <a:rPr lang="en-US" sz="2000" dirty="0"/>
              <a:t> and </a:t>
            </a:r>
            <a:r>
              <a:rPr lang="en-US" sz="2000" b="1" dirty="0"/>
              <a:t>Elastomers</a:t>
            </a:r>
            <a:r>
              <a:rPr lang="en-US" sz="2000" dirty="0"/>
              <a:t> are used for higher heat and chemical resistance.</a:t>
            </a:r>
          </a:p>
          <a:p>
            <a:endParaRPr lang="en-IN" sz="2000" dirty="0"/>
          </a:p>
          <a:p>
            <a:r>
              <a:rPr lang="en-IN" sz="2000" b="1" dirty="0"/>
              <a:t>Metals: </a:t>
            </a:r>
            <a:r>
              <a:rPr lang="en-US" sz="2000" dirty="0"/>
              <a:t>For conductors, </a:t>
            </a:r>
            <a:r>
              <a:rPr lang="en-US" sz="2000" b="1" dirty="0"/>
              <a:t>Copper</a:t>
            </a:r>
            <a:r>
              <a:rPr lang="en-US" sz="2000" dirty="0"/>
              <a:t> and </a:t>
            </a:r>
            <a:r>
              <a:rPr lang="en-US" sz="2000" b="1" dirty="0"/>
              <a:t>Aluminum</a:t>
            </a:r>
            <a:r>
              <a:rPr lang="en-US" sz="2000" dirty="0"/>
              <a:t> are widely used due to their high conductivity. Copper is typically preferred for its superior electrical properties, but aluminum is lighter and sometimes chosen to reduce weight in large systems.</a:t>
            </a:r>
          </a:p>
          <a:p>
            <a:endParaRPr lang="en-US" sz="2000" dirty="0"/>
          </a:p>
          <a:p>
            <a:r>
              <a:rPr lang="en-US" sz="2000" b="1" dirty="0"/>
              <a:t>Advanced Materials</a:t>
            </a:r>
            <a:r>
              <a:rPr lang="en-US" sz="2000" dirty="0"/>
              <a:t>: For self-heating and cooling functionality, materials like </a:t>
            </a:r>
            <a:r>
              <a:rPr lang="en-US" sz="2000" b="1" dirty="0"/>
              <a:t>Phase Change Materials (PCMs)</a:t>
            </a:r>
            <a:r>
              <a:rPr lang="en-US" sz="2000" dirty="0"/>
              <a:t> and </a:t>
            </a:r>
            <a:r>
              <a:rPr lang="en-US" sz="2000" b="1" dirty="0"/>
              <a:t>Shape Memory Alloys (SMAs)</a:t>
            </a:r>
            <a:r>
              <a:rPr lang="en-US" sz="2000" dirty="0"/>
              <a:t> may be considered. These materials help manage thermal conditions by either absorbing or dissipating heat as needed.</a:t>
            </a:r>
            <a:endParaRPr lang="en-IN" sz="2000" dirty="0"/>
          </a:p>
        </p:txBody>
      </p:sp>
    </p:spTree>
    <p:extLst>
      <p:ext uri="{BB962C8B-B14F-4D97-AF65-F5344CB8AC3E}">
        <p14:creationId xmlns:p14="http://schemas.microsoft.com/office/powerpoint/2010/main" val="256584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CD57C-63F9-826E-CB92-F0696CB07494}"/>
              </a:ext>
            </a:extLst>
          </p:cNvPr>
          <p:cNvSpPr>
            <a:spLocks noGrp="1"/>
          </p:cNvSpPr>
          <p:nvPr>
            <p:ph type="title"/>
          </p:nvPr>
        </p:nvSpPr>
        <p:spPr>
          <a:xfrm>
            <a:off x="5227131" y="1175425"/>
            <a:ext cx="6413931" cy="678024"/>
          </a:xfrm>
        </p:spPr>
        <p:txBody>
          <a:bodyPr>
            <a:normAutofit/>
          </a:bodyPr>
          <a:lstStyle/>
          <a:p>
            <a:r>
              <a:rPr lang="en-IN" sz="3200" dirty="0">
                <a:solidFill>
                  <a:schemeClr val="accent5">
                    <a:lumMod val="75000"/>
                  </a:schemeClr>
                </a:solidFill>
              </a:rPr>
              <a:t>3. </a:t>
            </a:r>
            <a:r>
              <a:rPr lang="en-IN" sz="3200" dirty="0" err="1">
                <a:solidFill>
                  <a:schemeClr val="accent5">
                    <a:lumMod val="75000"/>
                  </a:schemeClr>
                </a:solidFill>
              </a:rPr>
              <a:t>Analyze</a:t>
            </a:r>
            <a:r>
              <a:rPr lang="en-IN" sz="3200" dirty="0">
                <a:solidFill>
                  <a:schemeClr val="accent5">
                    <a:lumMod val="75000"/>
                  </a:schemeClr>
                </a:solidFill>
              </a:rPr>
              <a:t> Material Properties</a:t>
            </a:r>
          </a:p>
        </p:txBody>
      </p:sp>
      <p:sp>
        <p:nvSpPr>
          <p:cNvPr id="3" name="TextBox 2">
            <a:extLst>
              <a:ext uri="{FF2B5EF4-FFF2-40B4-BE49-F238E27FC236}">
                <a16:creationId xmlns:a16="http://schemas.microsoft.com/office/drawing/2014/main" id="{E29D49D0-A7AD-CD4C-98E0-FB9BF2978318}"/>
              </a:ext>
            </a:extLst>
          </p:cNvPr>
          <p:cNvSpPr txBox="1"/>
          <p:nvPr/>
        </p:nvSpPr>
        <p:spPr>
          <a:xfrm>
            <a:off x="826625" y="2121160"/>
            <a:ext cx="11247188" cy="4524315"/>
          </a:xfrm>
          <a:prstGeom prst="rect">
            <a:avLst/>
          </a:prstGeom>
          <a:noFill/>
        </p:spPr>
        <p:txBody>
          <a:bodyPr wrap="square" rtlCol="0">
            <a:spAutoFit/>
          </a:bodyPr>
          <a:lstStyle/>
          <a:p>
            <a:r>
              <a:rPr lang="en-IN" sz="2400" b="1" dirty="0"/>
              <a:t>Thermal Conductivity: </a:t>
            </a:r>
            <a:r>
              <a:rPr lang="en-IN" sz="2400" dirty="0"/>
              <a:t>The </a:t>
            </a:r>
            <a:r>
              <a:rPr lang="en-US" sz="2400" dirty="0"/>
              <a:t>material should either dissipate or store heat effectively depending on the design requirements. High thermal conductivity helps prevent overheating.</a:t>
            </a:r>
          </a:p>
          <a:p>
            <a:endParaRPr lang="en-US" sz="2400" b="1" dirty="0"/>
          </a:p>
          <a:p>
            <a:pPr>
              <a:buFont typeface="Arial" panose="020B0604020202020204" pitchFamily="34" charset="0"/>
              <a:buChar char="•"/>
            </a:pPr>
            <a:r>
              <a:rPr lang="en-US" sz="2400" b="1" dirty="0"/>
              <a:t>Electrical Insulation</a:t>
            </a:r>
            <a:r>
              <a:rPr lang="en-US" sz="2400" dirty="0"/>
              <a:t>: Insulation materials need to have excellent dielectric properties to protect the wires and prevent electrical leaks or shorts.</a:t>
            </a:r>
          </a:p>
          <a:p>
            <a:pPr>
              <a:buFont typeface="Arial" panose="020B0604020202020204" pitchFamily="34" charset="0"/>
              <a:buChar char="•"/>
            </a:pPr>
            <a:r>
              <a:rPr lang="en-US" sz="2400" b="1" dirty="0"/>
              <a:t>Durability and Longevity</a:t>
            </a:r>
            <a:r>
              <a:rPr lang="en-US" sz="2400" dirty="0"/>
              <a:t>: Materials should resist wear and tear over time, maintaining performance for years, especially since wiring harnesses are expected to last for long periods (often 20 years or more).</a:t>
            </a:r>
          </a:p>
          <a:p>
            <a:pPr>
              <a:buFont typeface="Arial" panose="020B0604020202020204" pitchFamily="34" charset="0"/>
              <a:buChar char="•"/>
            </a:pPr>
            <a:r>
              <a:rPr lang="en-US" sz="2400" b="1" dirty="0"/>
              <a:t>Weight</a:t>
            </a:r>
            <a:r>
              <a:rPr lang="en-US" sz="2400" dirty="0"/>
              <a:t>: For automotive applications, reducing the weight of the wiring harness is crucial for overall vehicle efficiency.</a:t>
            </a:r>
          </a:p>
          <a:p>
            <a:endParaRPr lang="en-IN" sz="2400" b="1" dirty="0"/>
          </a:p>
        </p:txBody>
      </p:sp>
      <p:pic>
        <p:nvPicPr>
          <p:cNvPr id="5" name="Picture 4">
            <a:extLst>
              <a:ext uri="{FF2B5EF4-FFF2-40B4-BE49-F238E27FC236}">
                <a16:creationId xmlns:a16="http://schemas.microsoft.com/office/drawing/2014/main" id="{75BA4255-F1B7-FC12-8BF3-9F77F041F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477" y="79463"/>
            <a:ext cx="4747727" cy="1879966"/>
          </a:xfrm>
          <a:prstGeom prst="rect">
            <a:avLst/>
          </a:prstGeom>
        </p:spPr>
      </p:pic>
    </p:spTree>
    <p:extLst>
      <p:ext uri="{BB962C8B-B14F-4D97-AF65-F5344CB8AC3E}">
        <p14:creationId xmlns:p14="http://schemas.microsoft.com/office/powerpoint/2010/main" val="866229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147B7-BFA7-9F8C-6FD9-E360C538EC68}"/>
              </a:ext>
            </a:extLst>
          </p:cNvPr>
          <p:cNvSpPr>
            <a:spLocks noGrp="1"/>
          </p:cNvSpPr>
          <p:nvPr>
            <p:ph type="title"/>
          </p:nvPr>
        </p:nvSpPr>
        <p:spPr>
          <a:xfrm>
            <a:off x="990255" y="311018"/>
            <a:ext cx="10211490" cy="650033"/>
          </a:xfrm>
        </p:spPr>
        <p:txBody>
          <a:bodyPr>
            <a:normAutofit/>
          </a:bodyPr>
          <a:lstStyle/>
          <a:p>
            <a:r>
              <a:rPr lang="en-US" sz="3200" dirty="0">
                <a:solidFill>
                  <a:schemeClr val="accent5">
                    <a:lumMod val="75000"/>
                  </a:schemeClr>
                </a:solidFill>
              </a:rPr>
              <a:t>4. Compliance with Standards and Regulations</a:t>
            </a:r>
            <a:endParaRPr lang="en-IN" sz="3200" dirty="0">
              <a:solidFill>
                <a:schemeClr val="accent5">
                  <a:lumMod val="75000"/>
                </a:schemeClr>
              </a:solidFill>
            </a:endParaRPr>
          </a:p>
        </p:txBody>
      </p:sp>
      <p:sp>
        <p:nvSpPr>
          <p:cNvPr id="3" name="TextBox 2">
            <a:extLst>
              <a:ext uri="{FF2B5EF4-FFF2-40B4-BE49-F238E27FC236}">
                <a16:creationId xmlns:a16="http://schemas.microsoft.com/office/drawing/2014/main" id="{763EFBBF-7FAF-0CCC-D261-75F0A393446D}"/>
              </a:ext>
            </a:extLst>
          </p:cNvPr>
          <p:cNvSpPr txBox="1"/>
          <p:nvPr/>
        </p:nvSpPr>
        <p:spPr>
          <a:xfrm>
            <a:off x="614265" y="1184988"/>
            <a:ext cx="11243388" cy="3416320"/>
          </a:xfrm>
          <a:prstGeom prst="rect">
            <a:avLst/>
          </a:prstGeom>
          <a:noFill/>
        </p:spPr>
        <p:txBody>
          <a:bodyPr wrap="square" rtlCol="0">
            <a:spAutoFit/>
          </a:bodyPr>
          <a:lstStyle/>
          <a:p>
            <a:r>
              <a:rPr lang="en-IN" sz="2400" b="1" dirty="0"/>
              <a:t>Environmental Regulations: </a:t>
            </a:r>
            <a:r>
              <a:rPr lang="en-US" sz="2400" dirty="0"/>
              <a:t>The materials selected must meet global standards (e.g., RoHS – Restriction of Hazardous Substances) to ensure they do not contain harmful chemicals. This is important for environmental sustainability and legal compliance.</a:t>
            </a:r>
          </a:p>
          <a:p>
            <a:endParaRPr lang="en-US" sz="2400" b="1" dirty="0"/>
          </a:p>
          <a:p>
            <a:r>
              <a:rPr lang="en-US" sz="2400" b="1" dirty="0"/>
              <a:t>Safety Standards</a:t>
            </a:r>
            <a:r>
              <a:rPr lang="en-US" sz="2400" dirty="0"/>
              <a:t>: Materials need to comply with industry-specific safety standards like </a:t>
            </a:r>
            <a:r>
              <a:rPr lang="en-US" sz="2400" b="1" dirty="0"/>
              <a:t>UL (Underwriters Laboratories)</a:t>
            </a:r>
            <a:r>
              <a:rPr lang="en-US" sz="2400" dirty="0"/>
              <a:t> and </a:t>
            </a:r>
            <a:r>
              <a:rPr lang="en-US" sz="2400" b="1" dirty="0"/>
              <a:t>ISO (International Standards Organization)</a:t>
            </a:r>
            <a:r>
              <a:rPr lang="en-US" sz="2400" dirty="0"/>
              <a:t>, particularly for fire resistance, flammability, and electrical insulation properties.</a:t>
            </a:r>
            <a:endParaRPr lang="en-IN" sz="2400" b="1" dirty="0"/>
          </a:p>
        </p:txBody>
      </p:sp>
      <p:pic>
        <p:nvPicPr>
          <p:cNvPr id="5" name="Picture 4">
            <a:extLst>
              <a:ext uri="{FF2B5EF4-FFF2-40B4-BE49-F238E27FC236}">
                <a16:creationId xmlns:a16="http://schemas.microsoft.com/office/drawing/2014/main" id="{4DF951F3-19DC-2950-88F6-99CEF56FC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918" y="4601308"/>
            <a:ext cx="6858000" cy="2136710"/>
          </a:xfrm>
          <a:prstGeom prst="rect">
            <a:avLst/>
          </a:prstGeom>
        </p:spPr>
      </p:pic>
    </p:spTree>
    <p:extLst>
      <p:ext uri="{BB962C8B-B14F-4D97-AF65-F5344CB8AC3E}">
        <p14:creationId xmlns:p14="http://schemas.microsoft.com/office/powerpoint/2010/main" val="3853309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AE0D5-5D58-0597-4065-F8EE9A1F0585}"/>
              </a:ext>
            </a:extLst>
          </p:cNvPr>
          <p:cNvSpPr>
            <a:spLocks noGrp="1"/>
          </p:cNvSpPr>
          <p:nvPr>
            <p:ph type="title"/>
          </p:nvPr>
        </p:nvSpPr>
        <p:spPr>
          <a:xfrm>
            <a:off x="3383212" y="656253"/>
            <a:ext cx="4669107" cy="622041"/>
          </a:xfrm>
        </p:spPr>
        <p:txBody>
          <a:bodyPr>
            <a:normAutofit/>
          </a:bodyPr>
          <a:lstStyle/>
          <a:p>
            <a:r>
              <a:rPr lang="en-IN" sz="3200" dirty="0">
                <a:solidFill>
                  <a:schemeClr val="accent5">
                    <a:lumMod val="75000"/>
                  </a:schemeClr>
                </a:solidFill>
              </a:rPr>
              <a:t>5. Prototype and Testing</a:t>
            </a:r>
          </a:p>
        </p:txBody>
      </p:sp>
      <p:sp>
        <p:nvSpPr>
          <p:cNvPr id="3" name="TextBox 2">
            <a:extLst>
              <a:ext uri="{FF2B5EF4-FFF2-40B4-BE49-F238E27FC236}">
                <a16:creationId xmlns:a16="http://schemas.microsoft.com/office/drawing/2014/main" id="{5A24C037-7A7C-1312-5BEE-9683386039C4}"/>
              </a:ext>
            </a:extLst>
          </p:cNvPr>
          <p:cNvSpPr txBox="1"/>
          <p:nvPr/>
        </p:nvSpPr>
        <p:spPr>
          <a:xfrm>
            <a:off x="840575" y="1414648"/>
            <a:ext cx="9656364" cy="5262979"/>
          </a:xfrm>
          <a:prstGeom prst="rect">
            <a:avLst/>
          </a:prstGeom>
          <a:noFill/>
        </p:spPr>
        <p:txBody>
          <a:bodyPr wrap="square" rtlCol="0">
            <a:spAutoFit/>
          </a:bodyPr>
          <a:lstStyle/>
          <a:p>
            <a:r>
              <a:rPr lang="en-US" sz="2400" dirty="0"/>
              <a:t>After selecting potential materials, create a prototype of the wiring harness.</a:t>
            </a:r>
          </a:p>
          <a:p>
            <a:endParaRPr lang="en-US" sz="2400" dirty="0"/>
          </a:p>
          <a:p>
            <a:r>
              <a:rPr lang="en-US" sz="2400" b="1" dirty="0"/>
              <a:t>Thermal Testing</a:t>
            </a:r>
            <a:r>
              <a:rPr lang="en-US" sz="2400" dirty="0"/>
              <a:t>: Ensure that the material performs well under simulated operating temperatures and stress conditions.</a:t>
            </a:r>
          </a:p>
          <a:p>
            <a:endParaRPr lang="en-US" sz="2400" dirty="0"/>
          </a:p>
          <a:p>
            <a:r>
              <a:rPr lang="en-US" sz="2400" b="1" dirty="0"/>
              <a:t>Mechanical Testing</a:t>
            </a:r>
            <a:r>
              <a:rPr lang="en-US" sz="2400" dirty="0"/>
              <a:t>: Assess how the material reacts to physical stresses like bending, stretching, and vibration.</a:t>
            </a:r>
          </a:p>
          <a:p>
            <a:endParaRPr lang="en-US" sz="2400" dirty="0"/>
          </a:p>
          <a:p>
            <a:r>
              <a:rPr lang="en-US" sz="2400" b="1" dirty="0"/>
              <a:t>Electrical Testing</a:t>
            </a:r>
            <a:r>
              <a:rPr lang="en-US" sz="2400" dirty="0"/>
              <a:t>: Conduct tests for conductivity, insulation, and resistance under different load conditions.</a:t>
            </a:r>
          </a:p>
          <a:p>
            <a:endParaRPr lang="en-US" sz="2400" dirty="0"/>
          </a:p>
          <a:p>
            <a:r>
              <a:rPr lang="en-US" sz="2400" b="1" dirty="0"/>
              <a:t>Environmental Testing</a:t>
            </a:r>
            <a:r>
              <a:rPr lang="en-US" sz="2400" dirty="0"/>
              <a:t>: Expose the material to moisture, chemicals, and corrosion to verify its durability in real-world conditions.</a:t>
            </a:r>
            <a:endParaRPr lang="en-IN" sz="2400" dirty="0"/>
          </a:p>
        </p:txBody>
      </p:sp>
      <p:pic>
        <p:nvPicPr>
          <p:cNvPr id="7" name="Picture 6">
            <a:extLst>
              <a:ext uri="{FF2B5EF4-FFF2-40B4-BE49-F238E27FC236}">
                <a16:creationId xmlns:a16="http://schemas.microsoft.com/office/drawing/2014/main" id="{03C15D93-632D-844A-99D1-7AB127650B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0228" y="0"/>
            <a:ext cx="3684037" cy="1520890"/>
          </a:xfrm>
          <a:prstGeom prst="rect">
            <a:avLst/>
          </a:prstGeom>
        </p:spPr>
      </p:pic>
    </p:spTree>
    <p:extLst>
      <p:ext uri="{BB962C8B-B14F-4D97-AF65-F5344CB8AC3E}">
        <p14:creationId xmlns:p14="http://schemas.microsoft.com/office/powerpoint/2010/main" val="1747282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C8F21-FB89-862F-2EB2-92D42E3B33EA}"/>
              </a:ext>
            </a:extLst>
          </p:cNvPr>
          <p:cNvSpPr>
            <a:spLocks noGrp="1"/>
          </p:cNvSpPr>
          <p:nvPr>
            <p:ph type="title"/>
          </p:nvPr>
        </p:nvSpPr>
        <p:spPr>
          <a:xfrm>
            <a:off x="4046418" y="1104121"/>
            <a:ext cx="4351866" cy="641684"/>
          </a:xfrm>
        </p:spPr>
        <p:txBody>
          <a:bodyPr>
            <a:normAutofit fontScale="90000"/>
          </a:bodyPr>
          <a:lstStyle/>
          <a:p>
            <a:r>
              <a:rPr lang="en-IN" sz="3200" b="1" dirty="0">
                <a:solidFill>
                  <a:schemeClr val="accent5">
                    <a:lumMod val="75000"/>
                  </a:schemeClr>
                </a:solidFill>
              </a:rPr>
              <a:t>6. Cost and Availability</a:t>
            </a:r>
            <a:br>
              <a:rPr lang="en-IN" sz="3200" b="1" dirty="0">
                <a:solidFill>
                  <a:schemeClr val="accent5">
                    <a:lumMod val="75000"/>
                  </a:schemeClr>
                </a:solidFill>
              </a:rPr>
            </a:br>
            <a:endParaRPr lang="en-IN" sz="3200" dirty="0">
              <a:solidFill>
                <a:schemeClr val="accent5">
                  <a:lumMod val="75000"/>
                </a:schemeClr>
              </a:solidFill>
            </a:endParaRPr>
          </a:p>
        </p:txBody>
      </p:sp>
      <p:sp>
        <p:nvSpPr>
          <p:cNvPr id="4" name="TextBox 3">
            <a:extLst>
              <a:ext uri="{FF2B5EF4-FFF2-40B4-BE49-F238E27FC236}">
                <a16:creationId xmlns:a16="http://schemas.microsoft.com/office/drawing/2014/main" id="{7E2571B1-24C2-028C-7DB8-F6893795B7B1}"/>
              </a:ext>
            </a:extLst>
          </p:cNvPr>
          <p:cNvSpPr txBox="1"/>
          <p:nvPr/>
        </p:nvSpPr>
        <p:spPr>
          <a:xfrm>
            <a:off x="2127379" y="2183563"/>
            <a:ext cx="9850794" cy="1569660"/>
          </a:xfrm>
          <a:prstGeom prst="rect">
            <a:avLst/>
          </a:prstGeom>
          <a:noFill/>
        </p:spPr>
        <p:txBody>
          <a:bodyPr wrap="square" rtlCol="0">
            <a:spAutoFit/>
          </a:bodyPr>
          <a:lstStyle/>
          <a:p>
            <a:r>
              <a:rPr lang="en-US" sz="2400" dirty="0"/>
              <a:t>Consider the cost of materials and their availability for large-scale production. Some advanced materials, such as SMAs or PCMs, may be more expensive or harder to source in bulk, affecting project feasibility.</a:t>
            </a:r>
            <a:endParaRPr lang="en-IN" sz="2400" dirty="0"/>
          </a:p>
        </p:txBody>
      </p:sp>
    </p:spTree>
    <p:extLst>
      <p:ext uri="{BB962C8B-B14F-4D97-AF65-F5344CB8AC3E}">
        <p14:creationId xmlns:p14="http://schemas.microsoft.com/office/powerpoint/2010/main" val="2528874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3989B-76F7-3FEF-BF06-D0C833E56DAC}"/>
              </a:ext>
            </a:extLst>
          </p:cNvPr>
          <p:cNvSpPr>
            <a:spLocks noGrp="1"/>
          </p:cNvSpPr>
          <p:nvPr>
            <p:ph type="title"/>
          </p:nvPr>
        </p:nvSpPr>
        <p:spPr>
          <a:xfrm>
            <a:off x="1523653" y="1490385"/>
            <a:ext cx="3782699" cy="706016"/>
          </a:xfrm>
        </p:spPr>
        <p:txBody>
          <a:bodyPr>
            <a:normAutofit fontScale="90000"/>
          </a:bodyPr>
          <a:lstStyle/>
          <a:p>
            <a:r>
              <a:rPr lang="en-IN" sz="3200" b="1" dirty="0">
                <a:solidFill>
                  <a:schemeClr val="accent5">
                    <a:lumMod val="75000"/>
                  </a:schemeClr>
                </a:solidFill>
              </a:rPr>
              <a:t>7. Final Selection</a:t>
            </a:r>
            <a:br>
              <a:rPr lang="en-IN" b="1" dirty="0"/>
            </a:br>
            <a:endParaRPr lang="en-IN" dirty="0"/>
          </a:p>
        </p:txBody>
      </p:sp>
      <p:sp>
        <p:nvSpPr>
          <p:cNvPr id="3" name="TextBox 2">
            <a:extLst>
              <a:ext uri="{FF2B5EF4-FFF2-40B4-BE49-F238E27FC236}">
                <a16:creationId xmlns:a16="http://schemas.microsoft.com/office/drawing/2014/main" id="{B3786ECC-73C8-09E5-A3A3-CCDB3F87E0D7}"/>
              </a:ext>
            </a:extLst>
          </p:cNvPr>
          <p:cNvSpPr txBox="1"/>
          <p:nvPr/>
        </p:nvSpPr>
        <p:spPr>
          <a:xfrm>
            <a:off x="578498" y="2551837"/>
            <a:ext cx="7165911" cy="1754326"/>
          </a:xfrm>
          <a:prstGeom prst="rect">
            <a:avLst/>
          </a:prstGeom>
          <a:noFill/>
        </p:spPr>
        <p:txBody>
          <a:bodyPr wrap="square" rtlCol="0">
            <a:spAutoFit/>
          </a:bodyPr>
          <a:lstStyle/>
          <a:p>
            <a:r>
              <a:rPr lang="en-IN" dirty="0"/>
              <a:t>Based </a:t>
            </a:r>
            <a:r>
              <a:rPr lang="en-US" dirty="0"/>
              <a:t>on the results of performance testing, cost analysis, and compliance checks, the final materials are selected.</a:t>
            </a:r>
          </a:p>
          <a:p>
            <a:endParaRPr lang="en-US" dirty="0"/>
          </a:p>
          <a:p>
            <a:r>
              <a:rPr lang="en-US" dirty="0"/>
              <a:t>Ensure that the chosen materials offer the best balance between performance, safety, durability, and cost for the specific application (self-heating/cooling in wiring harnesses)</a:t>
            </a:r>
            <a:endParaRPr lang="en-IN" dirty="0"/>
          </a:p>
        </p:txBody>
      </p:sp>
      <p:pic>
        <p:nvPicPr>
          <p:cNvPr id="5" name="Picture 4">
            <a:extLst>
              <a:ext uri="{FF2B5EF4-FFF2-40B4-BE49-F238E27FC236}">
                <a16:creationId xmlns:a16="http://schemas.microsoft.com/office/drawing/2014/main" id="{82C12D44-8063-B846-7A91-149934E6E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4409" y="1408732"/>
            <a:ext cx="4066591" cy="3732245"/>
          </a:xfrm>
          <a:prstGeom prst="rect">
            <a:avLst/>
          </a:prstGeom>
        </p:spPr>
      </p:pic>
    </p:spTree>
    <p:extLst>
      <p:ext uri="{BB962C8B-B14F-4D97-AF65-F5344CB8AC3E}">
        <p14:creationId xmlns:p14="http://schemas.microsoft.com/office/powerpoint/2010/main" val="1635593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BD797-A5B3-ADBB-C186-E84CB6752345}"/>
              </a:ext>
            </a:extLst>
          </p:cNvPr>
          <p:cNvSpPr>
            <a:spLocks noGrp="1"/>
          </p:cNvSpPr>
          <p:nvPr>
            <p:ph type="title"/>
          </p:nvPr>
        </p:nvSpPr>
        <p:spPr>
          <a:xfrm>
            <a:off x="677334" y="609600"/>
            <a:ext cx="8596668" cy="734008"/>
          </a:xfrm>
        </p:spPr>
        <p:txBody>
          <a:bodyPr>
            <a:normAutofit/>
          </a:bodyPr>
          <a:lstStyle/>
          <a:p>
            <a:r>
              <a:rPr lang="en-IN" sz="3200" dirty="0">
                <a:solidFill>
                  <a:schemeClr val="tx1">
                    <a:lumMod val="65000"/>
                    <a:lumOff val="35000"/>
                  </a:schemeClr>
                </a:solidFill>
              </a:rPr>
              <a:t>Software tools used for wiring harnesses</a:t>
            </a:r>
          </a:p>
        </p:txBody>
      </p:sp>
      <p:sp>
        <p:nvSpPr>
          <p:cNvPr id="3" name="TextBox 2">
            <a:extLst>
              <a:ext uri="{FF2B5EF4-FFF2-40B4-BE49-F238E27FC236}">
                <a16:creationId xmlns:a16="http://schemas.microsoft.com/office/drawing/2014/main" id="{DC33C516-91DC-2058-8CA5-D412D9E70EE9}"/>
              </a:ext>
            </a:extLst>
          </p:cNvPr>
          <p:cNvSpPr txBox="1"/>
          <p:nvPr/>
        </p:nvSpPr>
        <p:spPr>
          <a:xfrm>
            <a:off x="4077477" y="1810139"/>
            <a:ext cx="3953518" cy="3416320"/>
          </a:xfrm>
          <a:prstGeom prst="rect">
            <a:avLst/>
          </a:prstGeom>
          <a:noFill/>
        </p:spPr>
        <p:txBody>
          <a:bodyPr wrap="none" rtlCol="0">
            <a:spAutoFit/>
          </a:bodyPr>
          <a:lstStyle/>
          <a:p>
            <a:pPr marL="457200" indent="-457200">
              <a:buAutoNum type="arabicPeriod"/>
            </a:pPr>
            <a:r>
              <a:rPr lang="en-IN" sz="2400" dirty="0">
                <a:solidFill>
                  <a:schemeClr val="bg2">
                    <a:lumMod val="10000"/>
                  </a:schemeClr>
                </a:solidFill>
              </a:rPr>
              <a:t>CATIA5 SOFTWARE</a:t>
            </a:r>
          </a:p>
          <a:p>
            <a:pPr marL="457200" indent="-457200">
              <a:buAutoNum type="arabicPeriod"/>
            </a:pPr>
            <a:endParaRPr lang="en-IN" sz="2400" dirty="0">
              <a:solidFill>
                <a:schemeClr val="bg2">
                  <a:lumMod val="10000"/>
                </a:schemeClr>
              </a:solidFill>
            </a:endParaRPr>
          </a:p>
          <a:p>
            <a:pPr marL="457200" indent="-457200">
              <a:buAutoNum type="arabicPeriod"/>
            </a:pPr>
            <a:r>
              <a:rPr lang="en-IN" sz="2400" dirty="0">
                <a:solidFill>
                  <a:schemeClr val="bg2">
                    <a:lumMod val="10000"/>
                  </a:schemeClr>
                </a:solidFill>
              </a:rPr>
              <a:t>AUTOCAD SOFTWARE</a:t>
            </a:r>
          </a:p>
          <a:p>
            <a:pPr marL="457200" indent="-457200">
              <a:buAutoNum type="arabicPeriod"/>
            </a:pPr>
            <a:endParaRPr lang="en-IN" sz="2400" dirty="0">
              <a:solidFill>
                <a:schemeClr val="bg2">
                  <a:lumMod val="10000"/>
                </a:schemeClr>
              </a:solidFill>
            </a:endParaRPr>
          </a:p>
          <a:p>
            <a:pPr marL="457200" indent="-457200">
              <a:buAutoNum type="arabicPeriod"/>
            </a:pPr>
            <a:r>
              <a:rPr lang="en-IN" sz="2400" dirty="0">
                <a:solidFill>
                  <a:schemeClr val="bg2">
                    <a:lumMod val="10000"/>
                  </a:schemeClr>
                </a:solidFill>
              </a:rPr>
              <a:t>HARNWARE SOFTWARE</a:t>
            </a:r>
          </a:p>
          <a:p>
            <a:pPr marL="457200" indent="-457200">
              <a:buAutoNum type="arabicPeriod"/>
            </a:pPr>
            <a:endParaRPr lang="en-IN" sz="2400" dirty="0">
              <a:solidFill>
                <a:schemeClr val="bg2">
                  <a:lumMod val="10000"/>
                </a:schemeClr>
              </a:solidFill>
            </a:endParaRPr>
          </a:p>
          <a:p>
            <a:pPr marL="457200" indent="-457200">
              <a:buAutoNum type="arabicPeriod"/>
            </a:pPr>
            <a:r>
              <a:rPr lang="en-IN" sz="2400" dirty="0">
                <a:solidFill>
                  <a:schemeClr val="bg2">
                    <a:lumMod val="10000"/>
                  </a:schemeClr>
                </a:solidFill>
              </a:rPr>
              <a:t>RAPID HARNESSES</a:t>
            </a:r>
          </a:p>
          <a:p>
            <a:pPr marL="457200" indent="-457200">
              <a:buAutoNum type="arabicPeriod"/>
            </a:pPr>
            <a:endParaRPr lang="en-IN" sz="2400" dirty="0">
              <a:solidFill>
                <a:schemeClr val="bg2">
                  <a:lumMod val="10000"/>
                </a:schemeClr>
              </a:solidFill>
            </a:endParaRPr>
          </a:p>
          <a:p>
            <a:pPr marL="457200" indent="-457200">
              <a:buAutoNum type="arabicPeriod"/>
            </a:pPr>
            <a:r>
              <a:rPr lang="en-IN" sz="2400" dirty="0">
                <a:solidFill>
                  <a:schemeClr val="bg2">
                    <a:lumMod val="10000"/>
                  </a:schemeClr>
                </a:solidFill>
              </a:rPr>
              <a:t>SOLIDWORKS SOFTWARE</a:t>
            </a:r>
          </a:p>
        </p:txBody>
      </p:sp>
    </p:spTree>
    <p:extLst>
      <p:ext uri="{BB962C8B-B14F-4D97-AF65-F5344CB8AC3E}">
        <p14:creationId xmlns:p14="http://schemas.microsoft.com/office/powerpoint/2010/main" val="2261295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95E9-89F4-1CE8-320A-AF23B05D6DD0}"/>
              </a:ext>
            </a:extLst>
          </p:cNvPr>
          <p:cNvSpPr>
            <a:spLocks noGrp="1"/>
          </p:cNvSpPr>
          <p:nvPr>
            <p:ph type="title"/>
          </p:nvPr>
        </p:nvSpPr>
        <p:spPr>
          <a:xfrm>
            <a:off x="677334" y="609600"/>
            <a:ext cx="3017588" cy="650033"/>
          </a:xfrm>
        </p:spPr>
        <p:txBody>
          <a:bodyPr>
            <a:normAutofit/>
          </a:bodyPr>
          <a:lstStyle/>
          <a:p>
            <a:r>
              <a:rPr lang="en-IN" sz="3200" dirty="0">
                <a:solidFill>
                  <a:srgbClr val="C00000"/>
                </a:solidFill>
              </a:rPr>
              <a:t>RAPIDHARNESS</a:t>
            </a:r>
          </a:p>
        </p:txBody>
      </p:sp>
      <p:sp>
        <p:nvSpPr>
          <p:cNvPr id="5" name="TextBox 4">
            <a:extLst>
              <a:ext uri="{FF2B5EF4-FFF2-40B4-BE49-F238E27FC236}">
                <a16:creationId xmlns:a16="http://schemas.microsoft.com/office/drawing/2014/main" id="{CB23C293-197F-613B-A21A-C6197CEDC542}"/>
              </a:ext>
            </a:extLst>
          </p:cNvPr>
          <p:cNvSpPr txBox="1"/>
          <p:nvPr/>
        </p:nvSpPr>
        <p:spPr>
          <a:xfrm>
            <a:off x="677334" y="1259633"/>
            <a:ext cx="11331164" cy="923330"/>
          </a:xfrm>
          <a:prstGeom prst="rect">
            <a:avLst/>
          </a:prstGeom>
          <a:noFill/>
        </p:spPr>
        <p:txBody>
          <a:bodyPr wrap="square" rtlCol="0">
            <a:spAutoFit/>
          </a:bodyPr>
          <a:lstStyle/>
          <a:p>
            <a:r>
              <a:rPr lang="en-US" b="1" dirty="0" err="1"/>
              <a:t>RapidHarness</a:t>
            </a:r>
            <a:r>
              <a:rPr lang="en-US" dirty="0"/>
              <a:t> is a software tool designed for the fast and efficient design of wiring harnesses, particularly for industries like automotive, aerospace, and industrial equipment. It streamlines the complex process of wiring harness design, allowing engineers to create, simulate, and test harnesses more effectively</a:t>
            </a:r>
          </a:p>
        </p:txBody>
      </p:sp>
      <p:pic>
        <p:nvPicPr>
          <p:cNvPr id="7" name="Picture 6">
            <a:extLst>
              <a:ext uri="{FF2B5EF4-FFF2-40B4-BE49-F238E27FC236}">
                <a16:creationId xmlns:a16="http://schemas.microsoft.com/office/drawing/2014/main" id="{A7E0879A-FD81-CD31-4A02-84AB5F858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612" y="2369974"/>
            <a:ext cx="9532776" cy="4348065"/>
          </a:xfrm>
          <a:prstGeom prst="rect">
            <a:avLst/>
          </a:prstGeom>
        </p:spPr>
      </p:pic>
    </p:spTree>
    <p:extLst>
      <p:ext uri="{BB962C8B-B14F-4D97-AF65-F5344CB8AC3E}">
        <p14:creationId xmlns:p14="http://schemas.microsoft.com/office/powerpoint/2010/main" val="4008850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1FDBF49F-EBC8-595E-8495-305F025C20F6}"/>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80C5FE84-A4F7-9B31-B0D9-70C0F0AE2C47}"/>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Group – Details</a:t>
            </a:r>
            <a:endParaRPr dirty="0"/>
          </a:p>
        </p:txBody>
      </p:sp>
      <p:grpSp>
        <p:nvGrpSpPr>
          <p:cNvPr id="16" name="Group 15">
            <a:extLst>
              <a:ext uri="{FF2B5EF4-FFF2-40B4-BE49-F238E27FC236}">
                <a16:creationId xmlns:a16="http://schemas.microsoft.com/office/drawing/2014/main" id="{3214F0F0-0070-3598-A718-7B19F2871B93}"/>
              </a:ext>
            </a:extLst>
          </p:cNvPr>
          <p:cNvGrpSpPr/>
          <p:nvPr/>
        </p:nvGrpSpPr>
        <p:grpSpPr>
          <a:xfrm>
            <a:off x="550606" y="762414"/>
            <a:ext cx="10965118" cy="305674"/>
            <a:chOff x="550606" y="762414"/>
            <a:chExt cx="10965118" cy="305674"/>
          </a:xfrm>
          <a:solidFill>
            <a:schemeClr val="tx2">
              <a:lumMod val="10000"/>
            </a:schemeClr>
          </a:solidFill>
        </p:grpSpPr>
        <p:sp>
          <p:nvSpPr>
            <p:cNvPr id="2" name="Google Shape;120;p76">
              <a:extLst>
                <a:ext uri="{FF2B5EF4-FFF2-40B4-BE49-F238E27FC236}">
                  <a16:creationId xmlns:a16="http://schemas.microsoft.com/office/drawing/2014/main" id="{73BC9062-DCB3-7306-E819-DCC861C0023D}"/>
                </a:ext>
              </a:extLst>
            </p:cNvPr>
            <p:cNvSpPr/>
            <p:nvPr/>
          </p:nvSpPr>
          <p:spPr>
            <a:xfrm>
              <a:off x="550606" y="765905"/>
              <a:ext cx="2114338" cy="302183"/>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Photo </a:t>
              </a:r>
              <a:endParaRPr sz="1000" b="1" i="0" u="none" strike="noStrike" cap="none" dirty="0">
                <a:solidFill>
                  <a:srgbClr val="000000"/>
                </a:solidFill>
                <a:latin typeface="Arial"/>
                <a:ea typeface="Arial"/>
                <a:cs typeface="Arial"/>
                <a:sym typeface="Arial"/>
              </a:endParaRPr>
            </a:p>
          </p:txBody>
        </p:sp>
        <p:sp>
          <p:nvSpPr>
            <p:cNvPr id="9" name="Google Shape;120;p76">
              <a:extLst>
                <a:ext uri="{FF2B5EF4-FFF2-40B4-BE49-F238E27FC236}">
                  <a16:creationId xmlns:a16="http://schemas.microsoft.com/office/drawing/2014/main" id="{9B2C7E98-36BC-7E80-D761-7674F1BB1290}"/>
                </a:ext>
              </a:extLst>
            </p:cNvPr>
            <p:cNvSpPr/>
            <p:nvPr/>
          </p:nvSpPr>
          <p:spPr>
            <a:xfrm>
              <a:off x="2759165" y="762415"/>
              <a:ext cx="187182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Track</a:t>
              </a:r>
              <a:endParaRPr sz="1000" b="1" i="0" u="none" strike="noStrike" cap="none" dirty="0">
                <a:solidFill>
                  <a:srgbClr val="000000"/>
                </a:solidFill>
                <a:latin typeface="Arial"/>
                <a:ea typeface="Arial"/>
                <a:cs typeface="Arial"/>
                <a:sym typeface="Arial"/>
              </a:endParaRPr>
            </a:p>
          </p:txBody>
        </p:sp>
        <p:sp>
          <p:nvSpPr>
            <p:cNvPr id="10" name="Google Shape;120;p76">
              <a:extLst>
                <a:ext uri="{FF2B5EF4-FFF2-40B4-BE49-F238E27FC236}">
                  <a16:creationId xmlns:a16="http://schemas.microsoft.com/office/drawing/2014/main" id="{727B01B2-826E-A9BE-9114-38D3502E330D}"/>
                </a:ext>
              </a:extLst>
            </p:cNvPr>
            <p:cNvSpPr/>
            <p:nvPr/>
          </p:nvSpPr>
          <p:spPr>
            <a:xfrm>
              <a:off x="4799359" y="772109"/>
              <a:ext cx="2004564"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Roll No</a:t>
              </a:r>
              <a:endParaRPr sz="1000" b="1" i="0" u="none" strike="noStrike" cap="none" dirty="0">
                <a:solidFill>
                  <a:srgbClr val="000000"/>
                </a:solidFill>
                <a:latin typeface="Arial"/>
                <a:ea typeface="Arial"/>
                <a:cs typeface="Arial"/>
                <a:sym typeface="Arial"/>
              </a:endParaRPr>
            </a:p>
          </p:txBody>
        </p:sp>
        <p:sp>
          <p:nvSpPr>
            <p:cNvPr id="11" name="Google Shape;120;p76">
              <a:extLst>
                <a:ext uri="{FF2B5EF4-FFF2-40B4-BE49-F238E27FC236}">
                  <a16:creationId xmlns:a16="http://schemas.microsoft.com/office/drawing/2014/main" id="{25926E8D-BD84-A2C1-48C0-4E0D30CE99A8}"/>
                </a:ext>
              </a:extLst>
            </p:cNvPr>
            <p:cNvSpPr/>
            <p:nvPr/>
          </p:nvSpPr>
          <p:spPr>
            <a:xfrm>
              <a:off x="6937875" y="762414"/>
              <a:ext cx="457784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Name</a:t>
              </a:r>
              <a:endParaRPr lang="en-US" sz="1000" b="1" dirty="0">
                <a:ea typeface="Verdana"/>
              </a:endParaRPr>
            </a:p>
          </p:txBody>
        </p:sp>
      </p:grpSp>
      <p:grpSp>
        <p:nvGrpSpPr>
          <p:cNvPr id="15" name="Group 14">
            <a:extLst>
              <a:ext uri="{FF2B5EF4-FFF2-40B4-BE49-F238E27FC236}">
                <a16:creationId xmlns:a16="http://schemas.microsoft.com/office/drawing/2014/main" id="{7A25B51E-0316-3A04-0D09-C9B5A893FEEF}"/>
              </a:ext>
            </a:extLst>
          </p:cNvPr>
          <p:cNvGrpSpPr/>
          <p:nvPr/>
        </p:nvGrpSpPr>
        <p:grpSpPr>
          <a:xfrm>
            <a:off x="905784" y="1270748"/>
            <a:ext cx="10609940" cy="1246935"/>
            <a:chOff x="905784" y="1270748"/>
            <a:chExt cx="10609940" cy="941509"/>
          </a:xfrm>
        </p:grpSpPr>
        <p:sp>
          <p:nvSpPr>
            <p:cNvPr id="4" name="Google Shape;120;p76">
              <a:extLst>
                <a:ext uri="{FF2B5EF4-FFF2-40B4-BE49-F238E27FC236}">
                  <a16:creationId xmlns:a16="http://schemas.microsoft.com/office/drawing/2014/main" id="{3AD7F3A5-9B93-6163-9D85-A08E588D2811}"/>
                </a:ext>
              </a:extLst>
            </p:cNvPr>
            <p:cNvSpPr/>
            <p:nvPr/>
          </p:nvSpPr>
          <p:spPr>
            <a:xfrm>
              <a:off x="905784" y="1270748"/>
              <a:ext cx="1198319" cy="941509"/>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1050" b="0" i="0" u="none" strike="noStrike" cap="none" dirty="0">
                <a:solidFill>
                  <a:srgbClr val="000000"/>
                </a:solidFill>
                <a:latin typeface="Arial"/>
                <a:ea typeface="Arial"/>
                <a:cs typeface="Arial"/>
                <a:sym typeface="Arial"/>
              </a:endParaRPr>
            </a:p>
          </p:txBody>
        </p:sp>
        <p:sp>
          <p:nvSpPr>
            <p:cNvPr id="12" name="Google Shape;120;p76">
              <a:extLst>
                <a:ext uri="{FF2B5EF4-FFF2-40B4-BE49-F238E27FC236}">
                  <a16:creationId xmlns:a16="http://schemas.microsoft.com/office/drawing/2014/main" id="{C3480FF3-25F3-638F-C9B0-ED60F7818170}"/>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a:t>
              </a:r>
              <a:endParaRPr sz="900" b="0" i="0" u="none" strike="noStrike" cap="none" dirty="0">
                <a:solidFill>
                  <a:srgbClr val="000000"/>
                </a:solidFill>
                <a:latin typeface="Arial"/>
                <a:ea typeface="Arial"/>
                <a:cs typeface="Arial"/>
                <a:sym typeface="Arial"/>
              </a:endParaRPr>
            </a:p>
          </p:txBody>
        </p:sp>
        <p:sp>
          <p:nvSpPr>
            <p:cNvPr id="13" name="Google Shape;120;p76">
              <a:extLst>
                <a:ext uri="{FF2B5EF4-FFF2-40B4-BE49-F238E27FC236}">
                  <a16:creationId xmlns:a16="http://schemas.microsoft.com/office/drawing/2014/main" id="{062AA0B2-B833-6559-2A32-970A49C4976B}"/>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dirty="0">
                  <a:solidFill>
                    <a:schemeClr val="lt1"/>
                  </a:solidFill>
                  <a:latin typeface="Verdana"/>
                  <a:ea typeface="Verdana"/>
                  <a:sym typeface="Verdana"/>
                </a:rPr>
                <a:t>BU21EECE0100166</a:t>
              </a:r>
              <a:endParaRPr b="0" i="0" u="none" strike="noStrike" cap="none" dirty="0">
                <a:solidFill>
                  <a:srgbClr val="000000"/>
                </a:solidFill>
                <a:latin typeface="Arial"/>
                <a:ea typeface="Arial"/>
                <a:cs typeface="Arial"/>
                <a:sym typeface="Arial"/>
              </a:endParaRPr>
            </a:p>
          </p:txBody>
        </p:sp>
        <p:sp>
          <p:nvSpPr>
            <p:cNvPr id="14" name="Google Shape;120;p76">
              <a:extLst>
                <a:ext uri="{FF2B5EF4-FFF2-40B4-BE49-F238E27FC236}">
                  <a16:creationId xmlns:a16="http://schemas.microsoft.com/office/drawing/2014/main" id="{24798C12-632D-B1A2-C441-76E8952EACEA}"/>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bg1"/>
                  </a:solidFill>
                  <a:latin typeface="Arial"/>
                  <a:ea typeface="Arial"/>
                  <a:cs typeface="Arial"/>
                  <a:sym typeface="Arial"/>
                </a:rPr>
                <a:t>Gali. </a:t>
              </a:r>
              <a:r>
                <a:rPr lang="en-US" sz="1800" dirty="0">
                  <a:solidFill>
                    <a:schemeClr val="bg1"/>
                  </a:solidFill>
                </a:rPr>
                <a:t>N</a:t>
              </a:r>
              <a:r>
                <a:rPr lang="en-US" sz="1800" b="0" i="0" u="none" strike="noStrike" cap="none" dirty="0">
                  <a:solidFill>
                    <a:schemeClr val="bg1"/>
                  </a:solidFill>
                  <a:latin typeface="Arial"/>
                  <a:ea typeface="Arial"/>
                  <a:cs typeface="Arial"/>
                  <a:sym typeface="Arial"/>
                </a:rPr>
                <a:t>arendra</a:t>
              </a:r>
            </a:p>
          </p:txBody>
        </p:sp>
      </p:grpSp>
      <p:grpSp>
        <p:nvGrpSpPr>
          <p:cNvPr id="17" name="Group 16">
            <a:extLst>
              <a:ext uri="{FF2B5EF4-FFF2-40B4-BE49-F238E27FC236}">
                <a16:creationId xmlns:a16="http://schemas.microsoft.com/office/drawing/2014/main" id="{C61F5C13-96AD-11F8-724A-587975F3FBAF}"/>
              </a:ext>
            </a:extLst>
          </p:cNvPr>
          <p:cNvGrpSpPr/>
          <p:nvPr/>
        </p:nvGrpSpPr>
        <p:grpSpPr>
          <a:xfrm>
            <a:off x="905784" y="2880852"/>
            <a:ext cx="10609940" cy="1161758"/>
            <a:chOff x="905784" y="1385037"/>
            <a:chExt cx="10609940" cy="827220"/>
          </a:xfrm>
        </p:grpSpPr>
        <p:sp>
          <p:nvSpPr>
            <p:cNvPr id="18" name="Google Shape;120;p76">
              <a:extLst>
                <a:ext uri="{FF2B5EF4-FFF2-40B4-BE49-F238E27FC236}">
                  <a16:creationId xmlns:a16="http://schemas.microsoft.com/office/drawing/2014/main" id="{6CA962F3-D447-C626-9C8B-C981ADBCA2B9}"/>
                </a:ext>
              </a:extLst>
            </p:cNvPr>
            <p:cNvSpPr/>
            <p:nvPr/>
          </p:nvSpPr>
          <p:spPr>
            <a:xfrm>
              <a:off x="905784" y="1385037"/>
              <a:ext cx="1198319" cy="82722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0" i="0" u="none" strike="noStrike" cap="none" dirty="0">
                  <a:solidFill>
                    <a:schemeClr val="lt1"/>
                  </a:solidFill>
                  <a:latin typeface="Verdana"/>
                  <a:ea typeface="Verdana"/>
                  <a:cs typeface="Verdana"/>
                  <a:sym typeface="Verdana"/>
                </a:rPr>
                <a:t>Photo</a:t>
              </a:r>
              <a:endParaRPr sz="1050" b="0" i="0" u="none" strike="noStrike" cap="none" dirty="0">
                <a:solidFill>
                  <a:srgbClr val="000000"/>
                </a:solidFill>
                <a:latin typeface="Arial"/>
                <a:ea typeface="Arial"/>
                <a:cs typeface="Arial"/>
                <a:sym typeface="Arial"/>
              </a:endParaRPr>
            </a:p>
          </p:txBody>
        </p:sp>
        <p:sp>
          <p:nvSpPr>
            <p:cNvPr id="19" name="Google Shape;120;p76">
              <a:extLst>
                <a:ext uri="{FF2B5EF4-FFF2-40B4-BE49-F238E27FC236}">
                  <a16:creationId xmlns:a16="http://schemas.microsoft.com/office/drawing/2014/main" id="{453EAC09-D32E-7EED-F68B-2E1E43446A90}"/>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a:t>
              </a:r>
              <a:endParaRPr sz="900" b="0" i="0" u="none" strike="noStrike" cap="none" dirty="0">
                <a:solidFill>
                  <a:srgbClr val="000000"/>
                </a:solidFill>
                <a:latin typeface="Arial"/>
                <a:ea typeface="Arial"/>
                <a:cs typeface="Arial"/>
                <a:sym typeface="Arial"/>
              </a:endParaRPr>
            </a:p>
          </p:txBody>
        </p:sp>
        <p:sp>
          <p:nvSpPr>
            <p:cNvPr id="20" name="Google Shape;120;p76">
              <a:extLst>
                <a:ext uri="{FF2B5EF4-FFF2-40B4-BE49-F238E27FC236}">
                  <a16:creationId xmlns:a16="http://schemas.microsoft.com/office/drawing/2014/main" id="{BB107C69-9B8B-7B95-CD41-FC6D1BDA3C8A}"/>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dirty="0">
                  <a:solidFill>
                    <a:schemeClr val="lt1"/>
                  </a:solidFill>
                  <a:latin typeface="Verdana"/>
                  <a:ea typeface="Verdana"/>
                  <a:sym typeface="Verdana"/>
                </a:rPr>
                <a:t>BU21EECE0100202</a:t>
              </a:r>
              <a:endParaRPr lang="en-US" b="0" i="0" u="none" strike="noStrike" cap="none" dirty="0">
                <a:solidFill>
                  <a:srgbClr val="000000"/>
                </a:solidFill>
                <a:latin typeface="Arial"/>
                <a:ea typeface="Arial"/>
                <a:cs typeface="Arial"/>
                <a:sym typeface="Arial"/>
              </a:endParaRPr>
            </a:p>
          </p:txBody>
        </p:sp>
        <p:sp>
          <p:nvSpPr>
            <p:cNvPr id="21" name="Google Shape;120;p76">
              <a:extLst>
                <a:ext uri="{FF2B5EF4-FFF2-40B4-BE49-F238E27FC236}">
                  <a16:creationId xmlns:a16="http://schemas.microsoft.com/office/drawing/2014/main" id="{DE56DF2B-5335-AE58-398A-10B30B744F1E}"/>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IN" sz="1800" dirty="0">
                  <a:solidFill>
                    <a:schemeClr val="bg1"/>
                  </a:solidFill>
                </a:rPr>
                <a:t>K. Sai </a:t>
              </a:r>
              <a:r>
                <a:rPr lang="en-IN" sz="1800" b="0" i="0" u="none" strike="noStrike" cap="none" dirty="0">
                  <a:solidFill>
                    <a:schemeClr val="bg1"/>
                  </a:solidFill>
                  <a:latin typeface="Arial"/>
                  <a:ea typeface="Arial"/>
                  <a:cs typeface="Arial"/>
                  <a:sym typeface="Arial"/>
                </a:rPr>
                <a:t>Jeevan</a:t>
              </a:r>
              <a:endParaRPr sz="1800" b="0" i="0" u="none" strike="noStrike" cap="none" dirty="0">
                <a:solidFill>
                  <a:schemeClr val="bg1"/>
                </a:solidFill>
                <a:latin typeface="Arial"/>
                <a:ea typeface="Arial"/>
                <a:cs typeface="Arial"/>
                <a:sym typeface="Arial"/>
              </a:endParaRPr>
            </a:p>
          </p:txBody>
        </p:sp>
      </p:grpSp>
      <p:grpSp>
        <p:nvGrpSpPr>
          <p:cNvPr id="22" name="Group 21">
            <a:extLst>
              <a:ext uri="{FF2B5EF4-FFF2-40B4-BE49-F238E27FC236}">
                <a16:creationId xmlns:a16="http://schemas.microsoft.com/office/drawing/2014/main" id="{F7DCE4E5-0271-1BA1-0E5E-99E9BFDC0095}"/>
              </a:ext>
            </a:extLst>
          </p:cNvPr>
          <p:cNvGrpSpPr/>
          <p:nvPr/>
        </p:nvGrpSpPr>
        <p:grpSpPr>
          <a:xfrm>
            <a:off x="905784" y="4591664"/>
            <a:ext cx="10609940" cy="1066772"/>
            <a:chOff x="905784" y="1406781"/>
            <a:chExt cx="10609940" cy="805475"/>
          </a:xfrm>
        </p:grpSpPr>
        <p:sp>
          <p:nvSpPr>
            <p:cNvPr id="23" name="Google Shape;120;p76">
              <a:extLst>
                <a:ext uri="{FF2B5EF4-FFF2-40B4-BE49-F238E27FC236}">
                  <a16:creationId xmlns:a16="http://schemas.microsoft.com/office/drawing/2014/main" id="{71E47BAB-A39F-C1CD-E15C-652105F1F1DE}"/>
                </a:ext>
              </a:extLst>
            </p:cNvPr>
            <p:cNvSpPr/>
            <p:nvPr/>
          </p:nvSpPr>
          <p:spPr>
            <a:xfrm>
              <a:off x="905784" y="1406781"/>
              <a:ext cx="1198319" cy="805475"/>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0" i="0" u="none" strike="noStrike" cap="none" dirty="0">
                  <a:solidFill>
                    <a:schemeClr val="lt1"/>
                  </a:solidFill>
                  <a:latin typeface="Verdana"/>
                  <a:ea typeface="Verdana"/>
                  <a:cs typeface="Verdana"/>
                  <a:sym typeface="Verdana"/>
                </a:rPr>
                <a:t>Photo</a:t>
              </a:r>
              <a:endParaRPr sz="1050" b="0" i="0" u="none" strike="noStrike" cap="none" dirty="0">
                <a:solidFill>
                  <a:srgbClr val="000000"/>
                </a:solidFill>
                <a:latin typeface="Arial"/>
                <a:ea typeface="Arial"/>
                <a:cs typeface="Arial"/>
                <a:sym typeface="Arial"/>
              </a:endParaRPr>
            </a:p>
          </p:txBody>
        </p:sp>
        <p:sp>
          <p:nvSpPr>
            <p:cNvPr id="24" name="Google Shape;120;p76">
              <a:extLst>
                <a:ext uri="{FF2B5EF4-FFF2-40B4-BE49-F238E27FC236}">
                  <a16:creationId xmlns:a16="http://schemas.microsoft.com/office/drawing/2014/main" id="{3D317F98-521D-0A8B-87B6-C44AAC328168}"/>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a:t>
              </a:r>
              <a:endParaRPr sz="900" b="0" i="0" u="none" strike="noStrike" cap="none" dirty="0">
                <a:solidFill>
                  <a:srgbClr val="000000"/>
                </a:solidFill>
                <a:latin typeface="Arial"/>
                <a:ea typeface="Arial"/>
                <a:cs typeface="Arial"/>
                <a:sym typeface="Arial"/>
              </a:endParaRPr>
            </a:p>
          </p:txBody>
        </p:sp>
        <p:sp>
          <p:nvSpPr>
            <p:cNvPr id="25" name="Google Shape;120;p76">
              <a:extLst>
                <a:ext uri="{FF2B5EF4-FFF2-40B4-BE49-F238E27FC236}">
                  <a16:creationId xmlns:a16="http://schemas.microsoft.com/office/drawing/2014/main" id="{D386AA56-F2F5-56F4-0B77-077184791E12}"/>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SzPts val="3600"/>
              </a:pPr>
              <a:r>
                <a:rPr lang="en-US" dirty="0">
                  <a:solidFill>
                    <a:schemeClr val="lt1"/>
                  </a:solidFill>
                  <a:latin typeface="Verdana"/>
                  <a:ea typeface="Verdana"/>
                  <a:sym typeface="Verdana"/>
                </a:rPr>
                <a:t>BU21EECE0100384</a:t>
              </a:r>
              <a:endParaRPr lang="en-US" b="0"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49905DAB-27F0-0BFC-C243-04C498A04B7C}"/>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lt1"/>
                  </a:solidFill>
                  <a:latin typeface="Verdana"/>
                  <a:ea typeface="Verdana"/>
                  <a:sym typeface="Verdana"/>
                </a:rPr>
                <a:t>G. Kula Shekhar Reddy</a:t>
              </a:r>
              <a:endParaRPr sz="900" b="0" i="0" u="none" strike="noStrike" cap="none" dirty="0">
                <a:solidFill>
                  <a:srgbClr val="000000"/>
                </a:solidFill>
                <a:latin typeface="Arial"/>
                <a:ea typeface="Arial"/>
                <a:cs typeface="Arial"/>
                <a:sym typeface="Arial"/>
              </a:endParaRPr>
            </a:p>
          </p:txBody>
        </p:sp>
      </p:grpSp>
      <p:sp>
        <p:nvSpPr>
          <p:cNvPr id="33" name="Slide Number Placeholder 32">
            <a:extLst>
              <a:ext uri="{FF2B5EF4-FFF2-40B4-BE49-F238E27FC236}">
                <a16:creationId xmlns:a16="http://schemas.microsoft.com/office/drawing/2014/main" id="{2D7765F4-D938-C625-7541-CDC9FD9AC3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pic>
        <p:nvPicPr>
          <p:cNvPr id="5" name="Picture 4">
            <a:extLst>
              <a:ext uri="{FF2B5EF4-FFF2-40B4-BE49-F238E27FC236}">
                <a16:creationId xmlns:a16="http://schemas.microsoft.com/office/drawing/2014/main" id="{3E690F5A-37FE-E3CD-95E2-3BBB41774E23}"/>
              </a:ext>
            </a:extLst>
          </p:cNvPr>
          <p:cNvPicPr>
            <a:picLocks noChangeAspect="1"/>
          </p:cNvPicPr>
          <p:nvPr/>
        </p:nvPicPr>
        <p:blipFill>
          <a:blip r:embed="rId5"/>
          <a:stretch>
            <a:fillRect/>
          </a:stretch>
        </p:blipFill>
        <p:spPr>
          <a:xfrm>
            <a:off x="879363" y="2800598"/>
            <a:ext cx="1288051" cy="1322266"/>
          </a:xfrm>
          <a:prstGeom prst="rect">
            <a:avLst/>
          </a:prstGeom>
        </p:spPr>
      </p:pic>
      <p:pic>
        <p:nvPicPr>
          <p:cNvPr id="27" name="Picture 26">
            <a:extLst>
              <a:ext uri="{FF2B5EF4-FFF2-40B4-BE49-F238E27FC236}">
                <a16:creationId xmlns:a16="http://schemas.microsoft.com/office/drawing/2014/main" id="{DCB06432-0663-8062-583C-96C42F6FC233}"/>
              </a:ext>
            </a:extLst>
          </p:cNvPr>
          <p:cNvPicPr>
            <a:picLocks noChangeAspect="1"/>
          </p:cNvPicPr>
          <p:nvPr/>
        </p:nvPicPr>
        <p:blipFill>
          <a:blip r:embed="rId6"/>
          <a:stretch>
            <a:fillRect/>
          </a:stretch>
        </p:blipFill>
        <p:spPr>
          <a:xfrm rot="5400000">
            <a:off x="825496" y="4645140"/>
            <a:ext cx="1377339" cy="1269605"/>
          </a:xfrm>
          <a:prstGeom prst="rect">
            <a:avLst/>
          </a:prstGeom>
        </p:spPr>
      </p:pic>
      <p:pic>
        <p:nvPicPr>
          <p:cNvPr id="6" name="Picture 5">
            <a:extLst>
              <a:ext uri="{FF2B5EF4-FFF2-40B4-BE49-F238E27FC236}">
                <a16:creationId xmlns:a16="http://schemas.microsoft.com/office/drawing/2014/main" id="{4A7E2191-DB37-A291-BBFA-D9A90DD501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0141" y="1199564"/>
            <a:ext cx="1269604" cy="141492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3AFEA-8BBC-4B31-18E5-6F8CEA34ED3A}"/>
              </a:ext>
            </a:extLst>
          </p:cNvPr>
          <p:cNvSpPr>
            <a:spLocks noGrp="1"/>
          </p:cNvSpPr>
          <p:nvPr>
            <p:ph type="title"/>
          </p:nvPr>
        </p:nvSpPr>
        <p:spPr>
          <a:xfrm>
            <a:off x="406746" y="217715"/>
            <a:ext cx="8596668" cy="640702"/>
          </a:xfrm>
        </p:spPr>
        <p:txBody>
          <a:bodyPr>
            <a:normAutofit/>
          </a:bodyPr>
          <a:lstStyle/>
          <a:p>
            <a:r>
              <a:rPr lang="en-IN" sz="3200" dirty="0">
                <a:solidFill>
                  <a:srgbClr val="C00000"/>
                </a:solidFill>
              </a:rPr>
              <a:t>Features</a:t>
            </a:r>
          </a:p>
        </p:txBody>
      </p:sp>
      <p:pic>
        <p:nvPicPr>
          <p:cNvPr id="4" name="Picture 3">
            <a:extLst>
              <a:ext uri="{FF2B5EF4-FFF2-40B4-BE49-F238E27FC236}">
                <a16:creationId xmlns:a16="http://schemas.microsoft.com/office/drawing/2014/main" id="{8A17292F-7328-C517-6240-3EFD8C569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51" y="953822"/>
            <a:ext cx="8795657" cy="5418986"/>
          </a:xfrm>
          <a:prstGeom prst="rect">
            <a:avLst/>
          </a:prstGeom>
        </p:spPr>
      </p:pic>
      <p:sp>
        <p:nvSpPr>
          <p:cNvPr id="5" name="TextBox 4">
            <a:extLst>
              <a:ext uri="{FF2B5EF4-FFF2-40B4-BE49-F238E27FC236}">
                <a16:creationId xmlns:a16="http://schemas.microsoft.com/office/drawing/2014/main" id="{640C1166-897B-7108-5F53-14FB97DDFE1C}"/>
              </a:ext>
            </a:extLst>
          </p:cNvPr>
          <p:cNvSpPr txBox="1"/>
          <p:nvPr/>
        </p:nvSpPr>
        <p:spPr>
          <a:xfrm>
            <a:off x="9589421" y="1228397"/>
            <a:ext cx="2500602" cy="4401205"/>
          </a:xfrm>
          <a:prstGeom prst="rect">
            <a:avLst/>
          </a:prstGeom>
          <a:noFill/>
        </p:spPr>
        <p:txBody>
          <a:bodyPr wrap="square" rtlCol="0">
            <a:spAutoFit/>
          </a:bodyPr>
          <a:lstStyle/>
          <a:p>
            <a:r>
              <a:rPr lang="en-US" sz="2000" dirty="0"/>
              <a:t>This image shows the </a:t>
            </a:r>
            <a:r>
              <a:rPr lang="en-US" sz="2000" b="1" dirty="0" err="1"/>
              <a:t>RapidHarness</a:t>
            </a:r>
            <a:r>
              <a:rPr lang="en-US" sz="2000" b="1" dirty="0"/>
              <a:t> Free</a:t>
            </a:r>
            <a:r>
              <a:rPr lang="en-US" sz="2000" dirty="0"/>
              <a:t> software interface, specifically the Library section, which allows users to create new designs or access previously shared or saved work. The interface displays several important categories:</a:t>
            </a:r>
            <a:endParaRPr lang="en-IN" sz="2000" dirty="0"/>
          </a:p>
        </p:txBody>
      </p:sp>
    </p:spTree>
    <p:extLst>
      <p:ext uri="{BB962C8B-B14F-4D97-AF65-F5344CB8AC3E}">
        <p14:creationId xmlns:p14="http://schemas.microsoft.com/office/powerpoint/2010/main" val="639541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AC43-6297-BBE9-18B8-F1E6B98DFC9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1D2D10EB-6CCF-ACED-F8F9-0CAF2CA62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47" y="304800"/>
            <a:ext cx="10629506" cy="6248400"/>
          </a:xfrm>
          <a:prstGeom prst="rect">
            <a:avLst/>
          </a:prstGeom>
        </p:spPr>
      </p:pic>
    </p:spTree>
    <p:extLst>
      <p:ext uri="{BB962C8B-B14F-4D97-AF65-F5344CB8AC3E}">
        <p14:creationId xmlns:p14="http://schemas.microsoft.com/office/powerpoint/2010/main" val="2918226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38D48-7AB7-1811-E004-E6E8A3AACBAD}"/>
              </a:ext>
            </a:extLst>
          </p:cNvPr>
          <p:cNvSpPr>
            <a:spLocks noGrp="1"/>
          </p:cNvSpPr>
          <p:nvPr>
            <p:ph type="title"/>
          </p:nvPr>
        </p:nvSpPr>
        <p:spPr>
          <a:xfrm>
            <a:off x="677334" y="609600"/>
            <a:ext cx="4426511" cy="696686"/>
          </a:xfrm>
        </p:spPr>
        <p:txBody>
          <a:bodyPr>
            <a:normAutofit/>
          </a:bodyPr>
          <a:lstStyle/>
          <a:p>
            <a:r>
              <a:rPr lang="en-IN" sz="3200" dirty="0"/>
              <a:t>Hardware components</a:t>
            </a:r>
          </a:p>
        </p:txBody>
      </p:sp>
      <p:sp>
        <p:nvSpPr>
          <p:cNvPr id="4" name="TextBox 3">
            <a:extLst>
              <a:ext uri="{FF2B5EF4-FFF2-40B4-BE49-F238E27FC236}">
                <a16:creationId xmlns:a16="http://schemas.microsoft.com/office/drawing/2014/main" id="{71B9080B-607D-E23A-EB5D-149A7A39F9C2}"/>
              </a:ext>
            </a:extLst>
          </p:cNvPr>
          <p:cNvSpPr txBox="1"/>
          <p:nvPr/>
        </p:nvSpPr>
        <p:spPr>
          <a:xfrm>
            <a:off x="1315616" y="1735494"/>
            <a:ext cx="4600105" cy="3139321"/>
          </a:xfrm>
          <a:prstGeom prst="rect">
            <a:avLst/>
          </a:prstGeom>
          <a:noFill/>
        </p:spPr>
        <p:txBody>
          <a:bodyPr wrap="none" rtlCol="0">
            <a:spAutoFit/>
          </a:bodyPr>
          <a:lstStyle/>
          <a:p>
            <a:r>
              <a:rPr lang="en-IN" dirty="0"/>
              <a:t>Connectors</a:t>
            </a:r>
          </a:p>
          <a:p>
            <a:endParaRPr lang="en-IN" dirty="0"/>
          </a:p>
          <a:p>
            <a:r>
              <a:rPr lang="en-IN" dirty="0"/>
              <a:t>Terminals</a:t>
            </a:r>
          </a:p>
          <a:p>
            <a:endParaRPr lang="en-IN" dirty="0"/>
          </a:p>
          <a:p>
            <a:r>
              <a:rPr lang="en-IN" dirty="0"/>
              <a:t>Flagged terminals</a:t>
            </a:r>
          </a:p>
          <a:p>
            <a:endParaRPr lang="en-IN" dirty="0"/>
          </a:p>
          <a:p>
            <a:r>
              <a:rPr lang="en-IN" dirty="0"/>
              <a:t>Butt terminals</a:t>
            </a:r>
          </a:p>
          <a:p>
            <a:endParaRPr lang="en-IN" dirty="0"/>
          </a:p>
          <a:p>
            <a:r>
              <a:rPr lang="en-IN" dirty="0"/>
              <a:t>Grommets</a:t>
            </a:r>
          </a:p>
          <a:p>
            <a:endParaRPr lang="en-IN" dirty="0"/>
          </a:p>
          <a:p>
            <a:r>
              <a:rPr lang="en-IN" dirty="0"/>
              <a:t>Sheath, conductor, and insulation material</a:t>
            </a:r>
          </a:p>
        </p:txBody>
      </p:sp>
      <p:pic>
        <p:nvPicPr>
          <p:cNvPr id="6" name="Picture 5">
            <a:extLst>
              <a:ext uri="{FF2B5EF4-FFF2-40B4-BE49-F238E27FC236}">
                <a16:creationId xmlns:a16="http://schemas.microsoft.com/office/drawing/2014/main" id="{97809968-7ADD-9E0F-D1B8-BD6D2CEAB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280" y="1433609"/>
            <a:ext cx="5200650" cy="3035753"/>
          </a:xfrm>
          <a:prstGeom prst="rect">
            <a:avLst/>
          </a:prstGeom>
        </p:spPr>
      </p:pic>
    </p:spTree>
    <p:extLst>
      <p:ext uri="{BB962C8B-B14F-4D97-AF65-F5344CB8AC3E}">
        <p14:creationId xmlns:p14="http://schemas.microsoft.com/office/powerpoint/2010/main" val="4173344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CEF72E3-8587-766F-8354-9757EE73B73F}"/>
              </a:ext>
            </a:extLst>
          </p:cNvPr>
          <p:cNvSpPr>
            <a:spLocks noGrp="1"/>
          </p:cNvSpPr>
          <p:nvPr>
            <p:ph type="pic" idx="2"/>
          </p:nvPr>
        </p:nvSpPr>
        <p:spPr>
          <a:xfrm>
            <a:off x="609600" y="865240"/>
            <a:ext cx="10795819" cy="5627636"/>
          </a:xfrm>
        </p:spPr>
        <p:txBody>
          <a:bodyPr>
            <a:normAutofit fontScale="92500" lnSpcReduction="10000"/>
          </a:bodyPr>
          <a:lstStyle/>
          <a:p>
            <a:r>
              <a:rPr lang="en-US" sz="2800" dirty="0"/>
              <a:t>Conclusion</a:t>
            </a:r>
            <a:r>
              <a:rPr lang="en-IN" sz="2800" dirty="0"/>
              <a:t>:</a:t>
            </a:r>
          </a:p>
          <a:p>
            <a:endParaRPr lang="en-IN" sz="2800" dirty="0"/>
          </a:p>
          <a:p>
            <a:pPr algn="just">
              <a:lnSpc>
                <a:spcPct val="150000"/>
              </a:lnSpc>
            </a:pPr>
            <a:r>
              <a:rPr lang="en-IN" dirty="0"/>
              <a:t>	</a:t>
            </a:r>
            <a:r>
              <a:rPr lang="en-US" dirty="0"/>
              <a:t>"The Design and Development of Self-Heating and Cooling Materials in Wiring Harness project addressed some challenges associated with traditional wiring harnesses. By integrating innovative self-heating and cooling materials, we want to develop a wiring harness system that regulates temperature and significantly enhances electrical systems' overall safety and reliability.</a:t>
            </a:r>
          </a:p>
          <a:p>
            <a:pPr algn="just">
              <a:lnSpc>
                <a:spcPct val="150000"/>
              </a:lnSpc>
            </a:pPr>
            <a:endParaRPr lang="en-US" dirty="0"/>
          </a:p>
          <a:p>
            <a:pPr algn="just">
              <a:lnSpc>
                <a:spcPct val="150000"/>
              </a:lnSpc>
            </a:pPr>
            <a:r>
              <a:rPr lang="en-US" dirty="0"/>
              <a:t>Our approach involved careful material selection, advanced thermal management techniques, and rigorous testing to ensure the harnesses' performance in diverse environmental conditions. The resulting self-regulating wiring harnesses demonstrated substantial improvements in preventing overheating, reducing the risk of electrical failures, and mitigating potential hazards such as short circuits and fires.</a:t>
            </a:r>
          </a:p>
          <a:p>
            <a:pPr algn="just">
              <a:lnSpc>
                <a:spcPct val="150000"/>
              </a:lnSpc>
            </a:pPr>
            <a:endParaRPr lang="en-US" dirty="0"/>
          </a:p>
          <a:p>
            <a:pPr algn="just">
              <a:lnSpc>
                <a:spcPct val="150000"/>
              </a:lnSpc>
            </a:pPr>
            <a:r>
              <a:rPr lang="en-US" dirty="0"/>
              <a:t>This technology has the potential to revolutionize various industries, including automotive, aerospace, and electronics. Future research could further optimize material properties, develop more efficient thermal management strategies, and explore new applications for self-regulating wiring harnesses."</a:t>
            </a:r>
          </a:p>
        </p:txBody>
      </p:sp>
      <p:sp>
        <p:nvSpPr>
          <p:cNvPr id="3" name="Slide Number Placeholder 2">
            <a:extLst>
              <a:ext uri="{FF2B5EF4-FFF2-40B4-BE49-F238E27FC236}">
                <a16:creationId xmlns:a16="http://schemas.microsoft.com/office/drawing/2014/main" id="{A407CF58-BFF3-5168-295F-2E0850FD1C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dirty="0"/>
          </a:p>
        </p:txBody>
      </p:sp>
    </p:spTree>
    <p:extLst>
      <p:ext uri="{BB962C8B-B14F-4D97-AF65-F5344CB8AC3E}">
        <p14:creationId xmlns:p14="http://schemas.microsoft.com/office/powerpoint/2010/main" val="3319211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D36C4A8-2052-7C84-C39A-3CBDF0046CFF}"/>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C57379A0-1397-F4C2-2A88-69D07BFBDBCC}"/>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53AE2AB2-2208-8436-C088-F8E1EE56ACDD}"/>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126353FF-E161-736B-FDA4-930AD7B61009}"/>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D7A00F2C-490F-D555-A227-E7BC946DE9EF}"/>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740B92F7-BB3E-7287-0CA2-E608AD95E6D9}"/>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F2686511-1B84-2C77-7126-3491538F7EAA}"/>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09541A36-FA09-469A-29B5-F0C693E6FDDF}"/>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237F7F33-9CF1-F18A-D2EB-579E4AE1E4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2824108"/>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513427" y="1131354"/>
            <a:ext cx="10611773"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800" dirty="0"/>
              <a:t>To identify the self-heating and cooling materials for wiring harnesses</a:t>
            </a:r>
          </a:p>
          <a:p>
            <a:pPr marL="285750" indent="-285750">
              <a:lnSpc>
                <a:spcPct val="150000"/>
              </a:lnSpc>
              <a:buFont typeface="Wingdings" panose="05000000000000000000" pitchFamily="2" charset="2"/>
              <a:buChar char="Ø"/>
            </a:pPr>
            <a:r>
              <a:rPr lang="en-US" sz="1800" dirty="0"/>
              <a:t>To enhance the safety, reliability, and efficiency of electrical systems. </a:t>
            </a:r>
          </a:p>
          <a:p>
            <a:pPr marL="285750" indent="-285750">
              <a:lnSpc>
                <a:spcPct val="150000"/>
              </a:lnSpc>
              <a:buFont typeface="Wingdings" panose="05000000000000000000" pitchFamily="2" charset="2"/>
              <a:buChar char="Ø"/>
            </a:pPr>
            <a:r>
              <a:rPr lang="en-US" sz="1800" dirty="0"/>
              <a:t>To optimize the power consumption in the proposed system.</a:t>
            </a: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16" name="TextBox 15">
            <a:extLst>
              <a:ext uri="{FF2B5EF4-FFF2-40B4-BE49-F238E27FC236}">
                <a16:creationId xmlns:a16="http://schemas.microsoft.com/office/drawing/2014/main" id="{B9CDAE83-0AA0-ECC3-2641-D68EEED91D42}"/>
              </a:ext>
            </a:extLst>
          </p:cNvPr>
          <p:cNvSpPr txBox="1"/>
          <p:nvPr/>
        </p:nvSpPr>
        <p:spPr>
          <a:xfrm flipH="1">
            <a:off x="432429" y="3208443"/>
            <a:ext cx="10971327" cy="341728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IN" sz="1600" b="1" dirty="0"/>
              <a:t>Enhance Safety</a:t>
            </a:r>
            <a:r>
              <a:rPr lang="en-IN" b="1" dirty="0"/>
              <a:t>: </a:t>
            </a:r>
            <a:r>
              <a:rPr lang="en-US" sz="1600" dirty="0"/>
              <a:t>Develop materials that regulate temperature to prevent overheating, electrical failures, and fires in wiring harnesses.</a:t>
            </a:r>
          </a:p>
          <a:p>
            <a:pPr marL="285750" indent="-285750">
              <a:lnSpc>
                <a:spcPct val="150000"/>
              </a:lnSpc>
              <a:buFont typeface="Wingdings" panose="05000000000000000000" pitchFamily="2" charset="2"/>
              <a:buChar char="Ø"/>
            </a:pPr>
            <a:r>
              <a:rPr lang="en-US" sz="1600" b="1" dirty="0"/>
              <a:t>Improve Reliability:  </a:t>
            </a:r>
            <a:r>
              <a:rPr lang="en-US" sz="1600" dirty="0"/>
              <a:t>Increase electrical systems' durability and consistent performance by protecting wiring harnesses from environmental damage.</a:t>
            </a:r>
          </a:p>
          <a:p>
            <a:pPr marL="285750" indent="-285750">
              <a:lnSpc>
                <a:spcPct val="150000"/>
              </a:lnSpc>
              <a:buFont typeface="Wingdings" panose="05000000000000000000" pitchFamily="2" charset="2"/>
              <a:buChar char="Ø"/>
            </a:pPr>
            <a:r>
              <a:rPr lang="en-US" sz="1600" b="1" dirty="0"/>
              <a:t>Boost Efficiency:</a:t>
            </a:r>
            <a:r>
              <a:rPr lang="en-US" sz="1600" dirty="0"/>
              <a:t> Optimize energy use and reduce maintenance needs through advanced self-heating and cooling materials.</a:t>
            </a:r>
          </a:p>
          <a:p>
            <a:pPr marL="285750" indent="-285750">
              <a:lnSpc>
                <a:spcPct val="150000"/>
              </a:lnSpc>
              <a:buFont typeface="Wingdings" panose="05000000000000000000" pitchFamily="2" charset="2"/>
              <a:buChar char="Ø"/>
            </a:pPr>
            <a:r>
              <a:rPr lang="en-US" sz="1600" b="1" dirty="0"/>
              <a:t>Innovate Material Design:</a:t>
            </a:r>
            <a:r>
              <a:rPr lang="en-US" sz="1600" dirty="0"/>
              <a:t> Create and integrate new materials that set a new standard for temperature control in wiring harnesses.</a:t>
            </a:r>
          </a:p>
          <a:p>
            <a:pPr marL="285750" indent="-285750">
              <a:lnSpc>
                <a:spcPct val="150000"/>
              </a:lnSpc>
              <a:buFont typeface="Wingdings" panose="05000000000000000000" pitchFamily="2" charset="2"/>
              <a:buChar char="Ø"/>
            </a:pPr>
            <a:r>
              <a:rPr lang="en-US" sz="1600" b="1" dirty="0"/>
              <a:t>Safety: </a:t>
            </a:r>
            <a:r>
              <a:rPr lang="en-US" sz="1600" dirty="0"/>
              <a:t>Material to avoid overheating and over-cooling</a:t>
            </a:r>
          </a:p>
        </p:txBody>
      </p:sp>
    </p:spTree>
    <p:extLst>
      <p:ext uri="{BB962C8B-B14F-4D97-AF65-F5344CB8AC3E}">
        <p14:creationId xmlns:p14="http://schemas.microsoft.com/office/powerpoint/2010/main" val="1429641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B2499A1-613A-21D5-ABCA-33D7D902A45B}"/>
              </a:ext>
            </a:extLst>
          </p:cNvPr>
          <p:cNvSpPr>
            <a:spLocks noGrp="1"/>
          </p:cNvSpPr>
          <p:nvPr>
            <p:ph type="pic" idx="2"/>
          </p:nvPr>
        </p:nvSpPr>
        <p:spPr/>
        <p:txBody>
          <a:bodyPr/>
          <a:lstStyle/>
          <a:p>
            <a:endParaRPr lang="en-IN"/>
          </a:p>
        </p:txBody>
      </p:sp>
      <p:sp>
        <p:nvSpPr>
          <p:cNvPr id="3" name="Slide Number Placeholder 2">
            <a:extLst>
              <a:ext uri="{FF2B5EF4-FFF2-40B4-BE49-F238E27FC236}">
                <a16:creationId xmlns:a16="http://schemas.microsoft.com/office/drawing/2014/main" id="{78EC241A-49D1-BF2A-EC21-2B215B7E5A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graphicFrame>
        <p:nvGraphicFramePr>
          <p:cNvPr id="4" name="Table 4">
            <a:extLst>
              <a:ext uri="{FF2B5EF4-FFF2-40B4-BE49-F238E27FC236}">
                <a16:creationId xmlns:a16="http://schemas.microsoft.com/office/drawing/2014/main" id="{1D0709EF-6C89-9CED-F538-BA741F2D526D}"/>
              </a:ext>
            </a:extLst>
          </p:cNvPr>
          <p:cNvGraphicFramePr>
            <a:graphicFrameLocks noGrp="1"/>
          </p:cNvGraphicFramePr>
          <p:nvPr>
            <p:extLst>
              <p:ext uri="{D42A27DB-BD31-4B8C-83A1-F6EECF244321}">
                <p14:modId xmlns:p14="http://schemas.microsoft.com/office/powerpoint/2010/main" val="946273767"/>
              </p:ext>
            </p:extLst>
          </p:nvPr>
        </p:nvGraphicFramePr>
        <p:xfrm>
          <a:off x="867747" y="905069"/>
          <a:ext cx="10403634" cy="5587805"/>
        </p:xfrm>
        <a:graphic>
          <a:graphicData uri="http://schemas.openxmlformats.org/drawingml/2006/table">
            <a:tbl>
              <a:tblPr firstRow="1" bandRow="1">
                <a:tableStyleId>{08FB837D-C827-4EFA-A057-4D05807E0F7C}</a:tableStyleId>
              </a:tblPr>
              <a:tblGrid>
                <a:gridCol w="946148">
                  <a:extLst>
                    <a:ext uri="{9D8B030D-6E8A-4147-A177-3AD203B41FA5}">
                      <a16:colId xmlns:a16="http://schemas.microsoft.com/office/drawing/2014/main" val="399961542"/>
                    </a:ext>
                  </a:extLst>
                </a:gridCol>
                <a:gridCol w="2521730">
                  <a:extLst>
                    <a:ext uri="{9D8B030D-6E8A-4147-A177-3AD203B41FA5}">
                      <a16:colId xmlns:a16="http://schemas.microsoft.com/office/drawing/2014/main" val="1550234824"/>
                    </a:ext>
                  </a:extLst>
                </a:gridCol>
                <a:gridCol w="1733939">
                  <a:extLst>
                    <a:ext uri="{9D8B030D-6E8A-4147-A177-3AD203B41FA5}">
                      <a16:colId xmlns:a16="http://schemas.microsoft.com/office/drawing/2014/main" val="1445718992"/>
                    </a:ext>
                  </a:extLst>
                </a:gridCol>
                <a:gridCol w="1733939">
                  <a:extLst>
                    <a:ext uri="{9D8B030D-6E8A-4147-A177-3AD203B41FA5}">
                      <a16:colId xmlns:a16="http://schemas.microsoft.com/office/drawing/2014/main" val="4077408366"/>
                    </a:ext>
                  </a:extLst>
                </a:gridCol>
                <a:gridCol w="1733939">
                  <a:extLst>
                    <a:ext uri="{9D8B030D-6E8A-4147-A177-3AD203B41FA5}">
                      <a16:colId xmlns:a16="http://schemas.microsoft.com/office/drawing/2014/main" val="742864526"/>
                    </a:ext>
                  </a:extLst>
                </a:gridCol>
                <a:gridCol w="1733939">
                  <a:extLst>
                    <a:ext uri="{9D8B030D-6E8A-4147-A177-3AD203B41FA5}">
                      <a16:colId xmlns:a16="http://schemas.microsoft.com/office/drawing/2014/main" val="2450350402"/>
                    </a:ext>
                  </a:extLst>
                </a:gridCol>
              </a:tblGrid>
              <a:tr h="608928">
                <a:tc>
                  <a:txBody>
                    <a:bodyPr/>
                    <a:lstStyle/>
                    <a:p>
                      <a:r>
                        <a:rPr lang="en-IN" b="0" dirty="0">
                          <a:solidFill>
                            <a:schemeClr val="tx1"/>
                          </a:solidFill>
                        </a:rPr>
                        <a:t>Sl. No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dirty="0">
                          <a:solidFill>
                            <a:schemeClr val="tx1"/>
                          </a:solidFill>
                        </a:rPr>
                        <a:t>Title</a:t>
                      </a:r>
                    </a:p>
                    <a:p>
                      <a:endParaRPr lang="en-IN" b="0" dirty="0">
                        <a:solidFill>
                          <a:schemeClr val="tx1"/>
                        </a:solidFill>
                      </a:endParaRPr>
                    </a:p>
                  </a:txBody>
                  <a:tcPr/>
                </a:tc>
                <a:tc>
                  <a:txBody>
                    <a:bodyPr/>
                    <a:lstStyle/>
                    <a:p>
                      <a:r>
                        <a:rPr lang="en-IN" sz="1400" b="0" dirty="0">
                          <a:solidFill>
                            <a:schemeClr val="tx1"/>
                          </a:solidFill>
                        </a:rPr>
                        <a:t>Author &amp; Year</a:t>
                      </a:r>
                    </a:p>
                    <a:p>
                      <a:endParaRPr lang="en-IN"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dirty="0">
                          <a:solidFill>
                            <a:schemeClr val="tx1"/>
                          </a:solidFill>
                        </a:rPr>
                        <a:t>Methodology</a:t>
                      </a:r>
                    </a:p>
                    <a:p>
                      <a:endParaRPr lang="en-IN"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dirty="0">
                          <a:solidFill>
                            <a:schemeClr val="tx1"/>
                          </a:solidFill>
                        </a:rPr>
                        <a:t>Drawbacks</a:t>
                      </a:r>
                    </a:p>
                    <a:p>
                      <a:endParaRPr lang="en-IN" b="0" dirty="0">
                        <a:solidFill>
                          <a:schemeClr val="tx1"/>
                        </a:solidFill>
                      </a:endParaRPr>
                    </a:p>
                  </a:txBody>
                  <a:tcPr/>
                </a:tc>
                <a:tc>
                  <a:txBody>
                    <a:bodyPr/>
                    <a:lstStyle/>
                    <a:p>
                      <a:r>
                        <a:rPr lang="en-IN" b="0" dirty="0">
                          <a:solidFill>
                            <a:schemeClr val="tx1"/>
                          </a:solidFill>
                        </a:rPr>
                        <a:t>Link</a:t>
                      </a:r>
                    </a:p>
                  </a:txBody>
                  <a:tcPr/>
                </a:tc>
                <a:extLst>
                  <a:ext uri="{0D108BD9-81ED-4DB2-BD59-A6C34878D82A}">
                    <a16:rowId xmlns:a16="http://schemas.microsoft.com/office/drawing/2014/main" val="2713319011"/>
                  </a:ext>
                </a:extLst>
              </a:tr>
              <a:tr h="2364071">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rgbClr val="303036"/>
                          </a:solidFill>
                          <a:effectLst/>
                          <a:latin typeface="Times New Roman" panose="02020603050405020304" pitchFamily="18" charset="0"/>
                          <a:ea typeface="+mn-ea"/>
                          <a:cs typeface="Times New Roman" panose="02020603050405020304" pitchFamily="18" charset="0"/>
                          <a:sym typeface="Arial"/>
                        </a:rPr>
                        <a:t>Development of High Strength Aluminium Wires for Low-Voltage Automotive Wiring Harnesses</a:t>
                      </a: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2017</a:t>
                      </a:r>
                    </a:p>
                    <a:p>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p>
                      <a:r>
                        <a:rPr lang="en-IN" sz="1400" dirty="0"/>
                        <a:t>Kinji Taguchi, MisatoKusakari, Yasuhiro Akasofu, Jun Yoshimoto</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tc>
                  <a:txBody>
                    <a:bodyPr/>
                    <a:lstStyle/>
                    <a:p>
                      <a:pPr marL="285750" indent="-285750">
                        <a:buFont typeface="Wingdings" panose="05000000000000000000" pitchFamily="2" charset="2"/>
                        <a:buChar char="à"/>
                      </a:pP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Alloy Design</a:t>
                      </a:r>
                    </a:p>
                    <a:p>
                      <a:pPr marL="285750" indent="-285750">
                        <a:buFont typeface="Wingdings" panose="05000000000000000000" pitchFamily="2" charset="2"/>
                        <a:buChar char="à"/>
                      </a:pP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Heat Treatment</a:t>
                      </a:r>
                    </a:p>
                    <a:p>
                      <a:pPr marL="285750" indent="-285750">
                        <a:buFont typeface="Wingdings" panose="05000000000000000000" pitchFamily="2" charset="2"/>
                        <a:buChar char="à"/>
                      </a:pP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Manufacturing Process</a:t>
                      </a:r>
                    </a:p>
                    <a:p>
                      <a:pPr marL="285750" indent="-285750">
                        <a:buFont typeface="Wingdings" panose="05000000000000000000" pitchFamily="2" charset="2"/>
                        <a:buChar char="à"/>
                      </a:pP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Testing</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IN" sz="1400" b="1"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Long-Term Reliability in extreme conditions:</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Further research might be needed to assess long-term durability</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hlinkClick r:id="rId2"/>
                        </a:rPr>
                        <a:t>Link</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extLst>
                  <a:ext uri="{0D108BD9-81ED-4DB2-BD59-A6C34878D82A}">
                    <a16:rowId xmlns:a16="http://schemas.microsoft.com/office/drawing/2014/main" val="3741741983"/>
                  </a:ext>
                </a:extLst>
              </a:tr>
              <a:tr h="2614806">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2.</a:t>
                      </a:r>
                    </a:p>
                  </a:txBody>
                  <a:tcPr/>
                </a:tc>
                <a:tc>
                  <a:txBody>
                    <a:bodyPr/>
                    <a:lstStyle/>
                    <a:p>
                      <a:r>
                        <a:rPr lang="en-US"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High-Strength Aluminum Wires for Low-Voltage </a:t>
                      </a:r>
                    </a:p>
                    <a:p>
                      <a:r>
                        <a:rPr lang="en-US"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Automotive Engine Wiring Harnesses</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2017</a:t>
                      </a:r>
                    </a:p>
                    <a:p>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Kinji Taguchi</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Takanobu Shimada</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Jun Shimada</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Tetsuya Kuwa bara</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Yasuhiro Akasofu</a:t>
                      </a: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High-Strength Aluminium Alloy Development</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Aging heat treatment</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Crimping Technology</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Wire Manufacturing Process</a:t>
                      </a: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Lower Electrical Conductivity</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implementation costs</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 Compatibility with existing components</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hlinkClick r:id="rId3"/>
                        </a:rPr>
                        <a:t>https://global-sei.com/technology/tr/bn84/pdf/84-22.pdf</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extLst>
                  <a:ext uri="{0D108BD9-81ED-4DB2-BD59-A6C34878D82A}">
                    <a16:rowId xmlns:a16="http://schemas.microsoft.com/office/drawing/2014/main" val="660666684"/>
                  </a:ext>
                </a:extLst>
              </a:tr>
            </a:tbl>
          </a:graphicData>
        </a:graphic>
      </p:graphicFrame>
    </p:spTree>
    <p:extLst>
      <p:ext uri="{BB962C8B-B14F-4D97-AF65-F5344CB8AC3E}">
        <p14:creationId xmlns:p14="http://schemas.microsoft.com/office/powerpoint/2010/main" val="3564757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D3F2-2D8B-3CF5-630D-677A70EA064D}"/>
              </a:ext>
            </a:extLst>
          </p:cNvPr>
          <p:cNvSpPr>
            <a:spLocks noGrp="1"/>
          </p:cNvSpPr>
          <p:nvPr>
            <p:ph type="title"/>
          </p:nvPr>
        </p:nvSpPr>
        <p:spPr>
          <a:xfrm>
            <a:off x="566057" y="292359"/>
            <a:ext cx="8596668" cy="1320800"/>
          </a:xfrm>
        </p:spPr>
        <p:txBody>
          <a:bodyPr/>
          <a:lstStyle/>
          <a:p>
            <a:r>
              <a:rPr lang="en-IN" dirty="0"/>
              <a:t>Identified materials</a:t>
            </a:r>
          </a:p>
        </p:txBody>
      </p:sp>
      <p:sp>
        <p:nvSpPr>
          <p:cNvPr id="3" name="TextBox 2">
            <a:extLst>
              <a:ext uri="{FF2B5EF4-FFF2-40B4-BE49-F238E27FC236}">
                <a16:creationId xmlns:a16="http://schemas.microsoft.com/office/drawing/2014/main" id="{3E701E83-00EB-A145-D909-510B41117662}"/>
              </a:ext>
            </a:extLst>
          </p:cNvPr>
          <p:cNvSpPr txBox="1"/>
          <p:nvPr/>
        </p:nvSpPr>
        <p:spPr>
          <a:xfrm>
            <a:off x="566057" y="952759"/>
            <a:ext cx="10815489" cy="557582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IN" sz="2000" b="1" dirty="0">
                <a:solidFill>
                  <a:schemeClr val="accent5">
                    <a:lumMod val="75000"/>
                  </a:schemeClr>
                </a:solidFill>
              </a:rPr>
              <a:t>Aluminium Alloy wires: </a:t>
            </a:r>
            <a:r>
              <a:rPr lang="en-US" sz="2000" dirty="0"/>
              <a:t>Aluminum alloys are significantly cheaper and lighter than copper while offering moderate conductivity</a:t>
            </a:r>
          </a:p>
          <a:p>
            <a:pPr marL="342900" indent="-342900">
              <a:lnSpc>
                <a:spcPct val="150000"/>
              </a:lnSpc>
              <a:buFont typeface="Wingdings" panose="05000000000000000000" pitchFamily="2" charset="2"/>
              <a:buChar char="Ø"/>
            </a:pPr>
            <a:endParaRPr lang="en-US" sz="2000" dirty="0"/>
          </a:p>
          <a:p>
            <a:pPr marL="342900" indent="-342900">
              <a:lnSpc>
                <a:spcPct val="150000"/>
              </a:lnSpc>
              <a:buFont typeface="Wingdings" panose="05000000000000000000" pitchFamily="2" charset="2"/>
              <a:buChar char="Ø"/>
            </a:pPr>
            <a:r>
              <a:rPr lang="en-US" sz="2000" b="1" dirty="0">
                <a:solidFill>
                  <a:schemeClr val="accent5">
                    <a:lumMod val="75000"/>
                  </a:schemeClr>
                </a:solidFill>
              </a:rPr>
              <a:t>Silicon Rubber: </a:t>
            </a:r>
            <a:r>
              <a:rPr lang="en-US" sz="2000" dirty="0"/>
              <a:t>Silicon rubber offers high heat resistance (up to 250°C) and flexibility at an affordable price</a:t>
            </a:r>
          </a:p>
          <a:p>
            <a:pPr marL="342900" indent="-342900">
              <a:lnSpc>
                <a:spcPct val="150000"/>
              </a:lnSpc>
              <a:buFont typeface="Wingdings" panose="05000000000000000000" pitchFamily="2" charset="2"/>
              <a:buChar char="Ø"/>
            </a:pPr>
            <a:endParaRPr lang="en-US" sz="2000" dirty="0"/>
          </a:p>
          <a:p>
            <a:pPr marL="342900" indent="-342900">
              <a:lnSpc>
                <a:spcPct val="150000"/>
              </a:lnSpc>
              <a:buFont typeface="Wingdings" panose="05000000000000000000" pitchFamily="2" charset="2"/>
              <a:buChar char="Ø"/>
            </a:pPr>
            <a:r>
              <a:rPr lang="en-IN" sz="2000" b="1" dirty="0">
                <a:solidFill>
                  <a:schemeClr val="accent5">
                    <a:lumMod val="75000"/>
                  </a:schemeClr>
                </a:solidFill>
              </a:rPr>
              <a:t>Glass Fiber Sleeves</a:t>
            </a:r>
            <a:r>
              <a:rPr lang="en-IN" sz="2000" b="1" dirty="0"/>
              <a:t>: </a:t>
            </a:r>
            <a:r>
              <a:rPr lang="en-US" sz="2000" dirty="0"/>
              <a:t>Glass fiber sleeves offer robust heat resistance and mechanical protection, making them an affordable yet advanced solution for protecting wiring harnesses in harsh environments.</a:t>
            </a:r>
            <a:endParaRPr lang="en-IN" sz="2000" b="1" dirty="0"/>
          </a:p>
          <a:p>
            <a:pPr marL="342900" indent="-342900">
              <a:lnSpc>
                <a:spcPct val="150000"/>
              </a:lnSpc>
              <a:buFont typeface="Wingdings" panose="05000000000000000000" pitchFamily="2" charset="2"/>
              <a:buChar char="Ø"/>
            </a:pPr>
            <a:endParaRPr lang="en-IN" sz="2000" dirty="0"/>
          </a:p>
          <a:p>
            <a:pPr marL="342900" indent="-342900">
              <a:lnSpc>
                <a:spcPct val="150000"/>
              </a:lnSpc>
              <a:buFont typeface="Wingdings" panose="05000000000000000000" pitchFamily="2" charset="2"/>
              <a:buChar char="Ø"/>
            </a:pPr>
            <a:r>
              <a:rPr lang="en-IN" sz="2000" b="1" dirty="0">
                <a:solidFill>
                  <a:schemeClr val="accent5">
                    <a:lumMod val="75000"/>
                  </a:schemeClr>
                </a:solidFill>
              </a:rPr>
              <a:t>Fluoropolymers: </a:t>
            </a:r>
            <a:r>
              <a:rPr lang="en-US" sz="2000" dirty="0"/>
              <a:t>Fluoropolymers offer excellent insulation and high thermal resistance, reducing the risk of electrical failures caused by heat or chemical exposure.</a:t>
            </a:r>
            <a:endParaRPr lang="en-IN" sz="2000" dirty="0"/>
          </a:p>
        </p:txBody>
      </p:sp>
    </p:spTree>
    <p:extLst>
      <p:ext uri="{BB962C8B-B14F-4D97-AF65-F5344CB8AC3E}">
        <p14:creationId xmlns:p14="http://schemas.microsoft.com/office/powerpoint/2010/main" val="4040189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FF3B-0271-AB4A-9812-7A33AEA96FF6}"/>
              </a:ext>
            </a:extLst>
          </p:cNvPr>
          <p:cNvSpPr>
            <a:spLocks noGrp="1"/>
          </p:cNvSpPr>
          <p:nvPr>
            <p:ph type="title"/>
          </p:nvPr>
        </p:nvSpPr>
        <p:spPr>
          <a:xfrm>
            <a:off x="173481" y="165584"/>
            <a:ext cx="10136846" cy="612710"/>
          </a:xfrm>
        </p:spPr>
        <p:txBody>
          <a:bodyPr>
            <a:normAutofit/>
          </a:bodyPr>
          <a:lstStyle/>
          <a:p>
            <a:r>
              <a:rPr lang="en-US" sz="3200" b="1" dirty="0">
                <a:solidFill>
                  <a:schemeClr val="bg2">
                    <a:lumMod val="25000"/>
                  </a:schemeClr>
                </a:solidFill>
              </a:rPr>
              <a:t>1. Aluminum Alloy Wires vs. Copper Wires</a:t>
            </a:r>
            <a:endParaRPr lang="en-IN" sz="3200" dirty="0">
              <a:solidFill>
                <a:schemeClr val="bg2">
                  <a:lumMod val="25000"/>
                </a:schemeClr>
              </a:solidFill>
            </a:endParaRPr>
          </a:p>
        </p:txBody>
      </p:sp>
      <p:graphicFrame>
        <p:nvGraphicFramePr>
          <p:cNvPr id="21" name="Table 21">
            <a:extLst>
              <a:ext uri="{FF2B5EF4-FFF2-40B4-BE49-F238E27FC236}">
                <a16:creationId xmlns:a16="http://schemas.microsoft.com/office/drawing/2014/main" id="{3FCD4048-B427-2C8F-CBFE-178571031ABF}"/>
              </a:ext>
            </a:extLst>
          </p:cNvPr>
          <p:cNvGraphicFramePr>
            <a:graphicFrameLocks noGrp="1"/>
          </p:cNvGraphicFramePr>
          <p:nvPr>
            <p:extLst>
              <p:ext uri="{D42A27DB-BD31-4B8C-83A1-F6EECF244321}">
                <p14:modId xmlns:p14="http://schemas.microsoft.com/office/powerpoint/2010/main" val="1794633999"/>
              </p:ext>
            </p:extLst>
          </p:nvPr>
        </p:nvGraphicFramePr>
        <p:xfrm>
          <a:off x="341432" y="805128"/>
          <a:ext cx="11346024" cy="3134360"/>
        </p:xfrm>
        <a:graphic>
          <a:graphicData uri="http://schemas.openxmlformats.org/drawingml/2006/table">
            <a:tbl>
              <a:tblPr firstRow="1" bandRow="1">
                <a:tableStyleId>{00A15C55-8517-42AA-B614-E9B94910E393}</a:tableStyleId>
              </a:tblPr>
              <a:tblGrid>
                <a:gridCol w="3782008">
                  <a:extLst>
                    <a:ext uri="{9D8B030D-6E8A-4147-A177-3AD203B41FA5}">
                      <a16:colId xmlns:a16="http://schemas.microsoft.com/office/drawing/2014/main" val="3358921813"/>
                    </a:ext>
                  </a:extLst>
                </a:gridCol>
                <a:gridCol w="3782008">
                  <a:extLst>
                    <a:ext uri="{9D8B030D-6E8A-4147-A177-3AD203B41FA5}">
                      <a16:colId xmlns:a16="http://schemas.microsoft.com/office/drawing/2014/main" val="1314019311"/>
                    </a:ext>
                  </a:extLst>
                </a:gridCol>
                <a:gridCol w="3782008">
                  <a:extLst>
                    <a:ext uri="{9D8B030D-6E8A-4147-A177-3AD203B41FA5}">
                      <a16:colId xmlns:a16="http://schemas.microsoft.com/office/drawing/2014/main" val="2698215127"/>
                    </a:ext>
                  </a:extLst>
                </a:gridCol>
              </a:tblGrid>
              <a:tr h="370840">
                <a:tc>
                  <a:txBody>
                    <a:bodyPr/>
                    <a:lstStyle/>
                    <a:p>
                      <a:r>
                        <a:rPr lang="en-US" dirty="0"/>
                        <a:t>Aspect</a:t>
                      </a:r>
                      <a:endParaRPr lang="en-IN" dirty="0"/>
                    </a:p>
                  </a:txBody>
                  <a:tcPr/>
                </a:tc>
                <a:tc>
                  <a:txBody>
                    <a:bodyPr/>
                    <a:lstStyle/>
                    <a:p>
                      <a:r>
                        <a:rPr lang="en-US" dirty="0"/>
                        <a:t>Aluminum Alloy Wires</a:t>
                      </a:r>
                      <a:endParaRPr lang="en-IN" dirty="0"/>
                    </a:p>
                  </a:txBody>
                  <a:tcPr/>
                </a:tc>
                <a:tc>
                  <a:txBody>
                    <a:bodyPr/>
                    <a:lstStyle/>
                    <a:p>
                      <a:r>
                        <a:rPr lang="en-US" dirty="0"/>
                        <a:t>Copper Wires</a:t>
                      </a:r>
                      <a:endParaRPr lang="en-IN" dirty="0"/>
                    </a:p>
                  </a:txBody>
                  <a:tcPr/>
                </a:tc>
                <a:extLst>
                  <a:ext uri="{0D108BD9-81ED-4DB2-BD59-A6C34878D82A}">
                    <a16:rowId xmlns:a16="http://schemas.microsoft.com/office/drawing/2014/main" val="4116525705"/>
                  </a:ext>
                </a:extLst>
              </a:tr>
              <a:tr h="370840">
                <a:tc>
                  <a:txBody>
                    <a:bodyPr/>
                    <a:lstStyle/>
                    <a:p>
                      <a:r>
                        <a:rPr lang="en-US" b="1" dirty="0"/>
                        <a:t>Cost</a:t>
                      </a:r>
                      <a:endParaRPr lang="en-IN" b="1" dirty="0"/>
                    </a:p>
                  </a:txBody>
                  <a:tcPr/>
                </a:tc>
                <a:tc>
                  <a:txBody>
                    <a:bodyPr/>
                    <a:lstStyle/>
                    <a:p>
                      <a:r>
                        <a:rPr lang="en-US" dirty="0"/>
                        <a:t>Significantly cheaper</a:t>
                      </a:r>
                      <a:endParaRPr lang="en-IN" dirty="0"/>
                    </a:p>
                  </a:txBody>
                  <a:tcPr/>
                </a:tc>
                <a:tc>
                  <a:txBody>
                    <a:bodyPr/>
                    <a:lstStyle/>
                    <a:p>
                      <a:r>
                        <a:rPr lang="en-US" dirty="0"/>
                        <a:t>Expensive</a:t>
                      </a:r>
                      <a:endParaRPr lang="en-IN" dirty="0"/>
                    </a:p>
                  </a:txBody>
                  <a:tcPr/>
                </a:tc>
                <a:extLst>
                  <a:ext uri="{0D108BD9-81ED-4DB2-BD59-A6C34878D82A}">
                    <a16:rowId xmlns:a16="http://schemas.microsoft.com/office/drawing/2014/main" val="465126741"/>
                  </a:ext>
                </a:extLst>
              </a:tr>
              <a:tr h="370840">
                <a:tc>
                  <a:txBody>
                    <a:bodyPr/>
                    <a:lstStyle/>
                    <a:p>
                      <a:r>
                        <a:rPr lang="en-US" b="1" dirty="0"/>
                        <a:t>Weight</a:t>
                      </a:r>
                      <a:endParaRPr lang="en-IN" b="1" dirty="0"/>
                    </a:p>
                  </a:txBody>
                  <a:tcPr/>
                </a:tc>
                <a:tc>
                  <a:txBody>
                    <a:bodyPr/>
                    <a:lstStyle/>
                    <a:p>
                      <a:r>
                        <a:rPr lang="en-US" dirty="0"/>
                        <a:t>Lighter(by ~50%)</a:t>
                      </a:r>
                      <a:endParaRPr lang="en-IN" dirty="0"/>
                    </a:p>
                  </a:txBody>
                  <a:tcPr/>
                </a:tc>
                <a:tc>
                  <a:txBody>
                    <a:bodyPr/>
                    <a:lstStyle/>
                    <a:p>
                      <a:r>
                        <a:rPr lang="en-US" dirty="0"/>
                        <a:t>Heavier</a:t>
                      </a:r>
                      <a:endParaRPr lang="en-IN" dirty="0"/>
                    </a:p>
                  </a:txBody>
                  <a:tcPr/>
                </a:tc>
                <a:extLst>
                  <a:ext uri="{0D108BD9-81ED-4DB2-BD59-A6C34878D82A}">
                    <a16:rowId xmlns:a16="http://schemas.microsoft.com/office/drawing/2014/main" val="2202413945"/>
                  </a:ext>
                </a:extLst>
              </a:tr>
              <a:tr h="370840">
                <a:tc>
                  <a:txBody>
                    <a:bodyPr/>
                    <a:lstStyle/>
                    <a:p>
                      <a:r>
                        <a:rPr lang="en-US" b="1" dirty="0"/>
                        <a:t>Conductivity</a:t>
                      </a:r>
                      <a:endParaRPr lang="en-IN" b="1" dirty="0"/>
                    </a:p>
                  </a:txBody>
                  <a:tcPr/>
                </a:tc>
                <a:tc>
                  <a:txBody>
                    <a:bodyPr/>
                    <a:lstStyle/>
                    <a:p>
                      <a:r>
                        <a:rPr lang="en-US" dirty="0"/>
                        <a:t>Moderate(60-70% of copper’s conductivity)</a:t>
                      </a:r>
                      <a:endParaRPr lang="en-IN" dirty="0"/>
                    </a:p>
                  </a:txBody>
                  <a:tcPr/>
                </a:tc>
                <a:tc>
                  <a:txBody>
                    <a:bodyPr/>
                    <a:lstStyle/>
                    <a:p>
                      <a:r>
                        <a:rPr lang="en-US" dirty="0"/>
                        <a:t>Excellent(high conductivity)</a:t>
                      </a:r>
                      <a:endParaRPr lang="en-IN" dirty="0"/>
                    </a:p>
                  </a:txBody>
                  <a:tcPr/>
                </a:tc>
                <a:extLst>
                  <a:ext uri="{0D108BD9-81ED-4DB2-BD59-A6C34878D82A}">
                    <a16:rowId xmlns:a16="http://schemas.microsoft.com/office/drawing/2014/main" val="305893864"/>
                  </a:ext>
                </a:extLst>
              </a:tr>
              <a:tr h="370840">
                <a:tc>
                  <a:txBody>
                    <a:bodyPr/>
                    <a:lstStyle/>
                    <a:p>
                      <a:r>
                        <a:rPr lang="en-US" b="1" dirty="0"/>
                        <a:t>Corrosion Resistance</a:t>
                      </a:r>
                      <a:endParaRPr lang="en-IN" b="1" dirty="0"/>
                    </a:p>
                  </a:txBody>
                  <a:tcPr/>
                </a:tc>
                <a:tc>
                  <a:txBody>
                    <a:bodyPr/>
                    <a:lstStyle/>
                    <a:p>
                      <a:r>
                        <a:rPr lang="en-US" dirty="0"/>
                        <a:t>Lower, prone to oxidation, but can be improved with coating</a:t>
                      </a:r>
                      <a:endParaRPr lang="en-IN" dirty="0"/>
                    </a:p>
                  </a:txBody>
                  <a:tcPr/>
                </a:tc>
                <a:tc>
                  <a:txBody>
                    <a:bodyPr/>
                    <a:lstStyle/>
                    <a:p>
                      <a:r>
                        <a:rPr lang="en-US" dirty="0"/>
                        <a:t>Higher, natural corrosion-resistant</a:t>
                      </a:r>
                      <a:endParaRPr lang="en-IN" dirty="0"/>
                    </a:p>
                  </a:txBody>
                  <a:tcPr/>
                </a:tc>
                <a:extLst>
                  <a:ext uri="{0D108BD9-81ED-4DB2-BD59-A6C34878D82A}">
                    <a16:rowId xmlns:a16="http://schemas.microsoft.com/office/drawing/2014/main" val="4190050040"/>
                  </a:ext>
                </a:extLst>
              </a:tr>
              <a:tr h="370840">
                <a:tc>
                  <a:txBody>
                    <a:bodyPr/>
                    <a:lstStyle/>
                    <a:p>
                      <a:r>
                        <a:rPr lang="en-US" b="1" dirty="0"/>
                        <a:t>Mechanical Strength</a:t>
                      </a:r>
                      <a:endParaRPr lang="en-IN" b="1" dirty="0"/>
                    </a:p>
                  </a:txBody>
                  <a:tcPr/>
                </a:tc>
                <a:tc>
                  <a:txBody>
                    <a:bodyPr/>
                    <a:lstStyle/>
                    <a:p>
                      <a:r>
                        <a:rPr lang="en-US" dirty="0"/>
                        <a:t>Lower tensile strength</a:t>
                      </a:r>
                      <a:endParaRPr lang="en-IN" dirty="0"/>
                    </a:p>
                  </a:txBody>
                  <a:tcPr/>
                </a:tc>
                <a:tc>
                  <a:txBody>
                    <a:bodyPr/>
                    <a:lstStyle/>
                    <a:p>
                      <a:r>
                        <a:rPr lang="en-US" dirty="0"/>
                        <a:t>Higher tensile strength</a:t>
                      </a:r>
                      <a:endParaRPr lang="en-IN" dirty="0"/>
                    </a:p>
                  </a:txBody>
                  <a:tcPr/>
                </a:tc>
                <a:extLst>
                  <a:ext uri="{0D108BD9-81ED-4DB2-BD59-A6C34878D82A}">
                    <a16:rowId xmlns:a16="http://schemas.microsoft.com/office/drawing/2014/main" val="2292437019"/>
                  </a:ext>
                </a:extLst>
              </a:tr>
              <a:tr h="370840">
                <a:tc>
                  <a:txBody>
                    <a:bodyPr/>
                    <a:lstStyle/>
                    <a:p>
                      <a:r>
                        <a:rPr lang="en-US" b="1" dirty="0"/>
                        <a:t>Flexibility</a:t>
                      </a:r>
                      <a:endParaRPr lang="en-IN" b="1" dirty="0"/>
                    </a:p>
                  </a:txBody>
                  <a:tcPr/>
                </a:tc>
                <a:tc>
                  <a:txBody>
                    <a:bodyPr/>
                    <a:lstStyle/>
                    <a:p>
                      <a:r>
                        <a:rPr lang="en-US" dirty="0"/>
                        <a:t>More brittle</a:t>
                      </a:r>
                      <a:endParaRPr lang="en-IN" dirty="0"/>
                    </a:p>
                  </a:txBody>
                  <a:tcPr/>
                </a:tc>
                <a:tc>
                  <a:txBody>
                    <a:bodyPr/>
                    <a:lstStyle/>
                    <a:p>
                      <a:r>
                        <a:rPr lang="en-US" dirty="0"/>
                        <a:t>More ductile and flexible</a:t>
                      </a:r>
                      <a:endParaRPr lang="en-IN" dirty="0"/>
                    </a:p>
                  </a:txBody>
                  <a:tcPr/>
                </a:tc>
                <a:extLst>
                  <a:ext uri="{0D108BD9-81ED-4DB2-BD59-A6C34878D82A}">
                    <a16:rowId xmlns:a16="http://schemas.microsoft.com/office/drawing/2014/main" val="1014761158"/>
                  </a:ext>
                </a:extLst>
              </a:tr>
            </a:tbl>
          </a:graphicData>
        </a:graphic>
      </p:graphicFrame>
      <p:sp>
        <p:nvSpPr>
          <p:cNvPr id="22" name="TextBox 21">
            <a:extLst>
              <a:ext uri="{FF2B5EF4-FFF2-40B4-BE49-F238E27FC236}">
                <a16:creationId xmlns:a16="http://schemas.microsoft.com/office/drawing/2014/main" id="{C3DCB0C1-5204-04F7-7A28-C54DC2BEDAE7}"/>
              </a:ext>
            </a:extLst>
          </p:cNvPr>
          <p:cNvSpPr txBox="1"/>
          <p:nvPr/>
        </p:nvSpPr>
        <p:spPr>
          <a:xfrm>
            <a:off x="341432" y="4272677"/>
            <a:ext cx="11346025" cy="2585323"/>
          </a:xfrm>
          <a:prstGeom prst="rect">
            <a:avLst/>
          </a:prstGeom>
          <a:noFill/>
        </p:spPr>
        <p:txBody>
          <a:bodyPr wrap="square" rtlCol="0">
            <a:spAutoFit/>
          </a:bodyPr>
          <a:lstStyle/>
          <a:p>
            <a:pPr algn="ctr"/>
            <a:r>
              <a:rPr lang="en-US" b="1" dirty="0"/>
              <a:t>Advantages of Aluminum Alloy Wires:</a:t>
            </a:r>
          </a:p>
          <a:p>
            <a:pPr algn="ctr"/>
            <a:endParaRPr lang="en-US" dirty="0"/>
          </a:p>
          <a:p>
            <a:pPr algn="ctr">
              <a:buFont typeface="Arial" panose="020B0604020202020204" pitchFamily="34" charset="0"/>
              <a:buChar char="•"/>
            </a:pPr>
            <a:r>
              <a:rPr lang="en-US" b="1" dirty="0"/>
              <a:t>  Cost-effective</a:t>
            </a:r>
            <a:r>
              <a:rPr lang="en-US" dirty="0"/>
              <a:t> for large-scale applications where reducing material costs is crucial.</a:t>
            </a:r>
          </a:p>
          <a:p>
            <a:pPr algn="ctr">
              <a:buFont typeface="Arial" panose="020B0604020202020204" pitchFamily="34" charset="0"/>
              <a:buChar char="•"/>
            </a:pPr>
            <a:endParaRPr lang="en-US" dirty="0"/>
          </a:p>
          <a:p>
            <a:pPr marL="342900" indent="-342900" algn="ctr">
              <a:buFont typeface="Arial" panose="020B0604020202020204" pitchFamily="34" charset="0"/>
              <a:buChar char="•"/>
            </a:pPr>
            <a:r>
              <a:rPr lang="en-US" b="1" dirty="0"/>
              <a:t>Lighter weight</a:t>
            </a:r>
            <a:r>
              <a:rPr lang="en-US" dirty="0"/>
              <a:t> helps reduce overall vehicle/equipment weight, enhancing fuel efficiency in automotive applications.</a:t>
            </a:r>
          </a:p>
          <a:p>
            <a:pPr algn="ctr">
              <a:buFont typeface="Arial" panose="020B0604020202020204" pitchFamily="34" charset="0"/>
              <a:buChar char="•"/>
            </a:pPr>
            <a:endParaRPr lang="en-US" dirty="0"/>
          </a:p>
          <a:p>
            <a:pPr algn="ctr">
              <a:buFont typeface="Arial" panose="020B0604020202020204" pitchFamily="34" charset="0"/>
              <a:buChar char="•"/>
            </a:pPr>
            <a:r>
              <a:rPr lang="en-US" dirty="0"/>
              <a:t>  Suitable where </a:t>
            </a:r>
            <a:r>
              <a:rPr lang="en-US" b="1" dirty="0"/>
              <a:t>moderate conductivity</a:t>
            </a:r>
            <a:r>
              <a:rPr lang="en-US" dirty="0"/>
              <a:t> is acceptable, especially in high-volume wiring systems.</a:t>
            </a:r>
          </a:p>
          <a:p>
            <a:pPr algn="ctr"/>
            <a:endParaRPr lang="en-IN" dirty="0"/>
          </a:p>
        </p:txBody>
      </p:sp>
    </p:spTree>
    <p:extLst>
      <p:ext uri="{BB962C8B-B14F-4D97-AF65-F5344CB8AC3E}">
        <p14:creationId xmlns:p14="http://schemas.microsoft.com/office/powerpoint/2010/main" val="2297191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FF3B-0271-AB4A-9812-7A33AEA96FF6}"/>
              </a:ext>
            </a:extLst>
          </p:cNvPr>
          <p:cNvSpPr>
            <a:spLocks noGrp="1"/>
          </p:cNvSpPr>
          <p:nvPr>
            <p:ph type="title"/>
          </p:nvPr>
        </p:nvSpPr>
        <p:spPr>
          <a:xfrm>
            <a:off x="173481" y="165584"/>
            <a:ext cx="10136846" cy="612710"/>
          </a:xfrm>
        </p:spPr>
        <p:txBody>
          <a:bodyPr>
            <a:normAutofit/>
          </a:bodyPr>
          <a:lstStyle/>
          <a:p>
            <a:r>
              <a:rPr lang="en-IN" sz="3200" dirty="0">
                <a:solidFill>
                  <a:schemeClr val="bg2">
                    <a:lumMod val="25000"/>
                  </a:schemeClr>
                </a:solidFill>
              </a:rPr>
              <a:t>2. </a:t>
            </a:r>
            <a:r>
              <a:rPr lang="en-IN" sz="3200" b="1" dirty="0">
                <a:solidFill>
                  <a:schemeClr val="bg2">
                    <a:lumMod val="25000"/>
                  </a:schemeClr>
                </a:solidFill>
              </a:rPr>
              <a:t>Silicon Rubber vs. PVC Insulation</a:t>
            </a:r>
            <a:endParaRPr lang="en-IN" sz="3200" dirty="0">
              <a:solidFill>
                <a:schemeClr val="bg2">
                  <a:lumMod val="25000"/>
                </a:schemeClr>
              </a:solidFill>
            </a:endParaRPr>
          </a:p>
        </p:txBody>
      </p:sp>
      <p:sp>
        <p:nvSpPr>
          <p:cNvPr id="22" name="TextBox 21">
            <a:extLst>
              <a:ext uri="{FF2B5EF4-FFF2-40B4-BE49-F238E27FC236}">
                <a16:creationId xmlns:a16="http://schemas.microsoft.com/office/drawing/2014/main" id="{C3DCB0C1-5204-04F7-7A28-C54DC2BEDAE7}"/>
              </a:ext>
            </a:extLst>
          </p:cNvPr>
          <p:cNvSpPr txBox="1"/>
          <p:nvPr/>
        </p:nvSpPr>
        <p:spPr>
          <a:xfrm>
            <a:off x="348124" y="4021250"/>
            <a:ext cx="11346025" cy="2308324"/>
          </a:xfrm>
          <a:prstGeom prst="rect">
            <a:avLst/>
          </a:prstGeom>
          <a:noFill/>
        </p:spPr>
        <p:txBody>
          <a:bodyPr wrap="square" rtlCol="0">
            <a:spAutoFit/>
          </a:bodyPr>
          <a:lstStyle/>
          <a:p>
            <a:pPr algn="ctr"/>
            <a:r>
              <a:rPr lang="en-US" b="1" dirty="0"/>
              <a:t>Advantages of Silicon Rubber:</a:t>
            </a:r>
          </a:p>
          <a:p>
            <a:pPr algn="ctr"/>
            <a:endParaRPr lang="en-US" dirty="0"/>
          </a:p>
          <a:p>
            <a:pPr algn="ctr">
              <a:buFont typeface="Arial" panose="020B0604020202020204" pitchFamily="34" charset="0"/>
              <a:buChar char="•"/>
            </a:pPr>
            <a:r>
              <a:rPr lang="en-US" b="1" dirty="0"/>
              <a:t> High-temperature resistance</a:t>
            </a:r>
            <a:r>
              <a:rPr lang="en-US" dirty="0"/>
              <a:t> makes it ideal for environments with extreme heat exposure, such as automotive or industrial machinery.</a:t>
            </a:r>
          </a:p>
          <a:p>
            <a:pPr algn="ctr">
              <a:buFont typeface="Arial" panose="020B0604020202020204" pitchFamily="34" charset="0"/>
              <a:buChar char="•"/>
            </a:pPr>
            <a:endParaRPr lang="en-US" dirty="0"/>
          </a:p>
          <a:p>
            <a:pPr algn="ctr">
              <a:buFont typeface="Arial" panose="020B0604020202020204" pitchFamily="34" charset="0"/>
              <a:buChar char="•"/>
            </a:pPr>
            <a:r>
              <a:rPr lang="en-US" b="1" dirty="0"/>
              <a:t> Flexibility</a:t>
            </a:r>
            <a:r>
              <a:rPr lang="en-US" dirty="0"/>
              <a:t> across various temperatures ensures durability in hot and cold climates.</a:t>
            </a:r>
          </a:p>
          <a:p>
            <a:pPr algn="ctr">
              <a:buFont typeface="Arial" panose="020B0604020202020204" pitchFamily="34" charset="0"/>
              <a:buChar char="•"/>
            </a:pPr>
            <a:endParaRPr lang="en-US" dirty="0"/>
          </a:p>
          <a:p>
            <a:pPr algn="ctr">
              <a:buFont typeface="Arial" panose="020B0604020202020204" pitchFamily="34" charset="0"/>
              <a:buChar char="•"/>
            </a:pPr>
            <a:r>
              <a:rPr lang="en-US" dirty="0"/>
              <a:t> Offers </a:t>
            </a:r>
            <a:r>
              <a:rPr lang="en-US" b="1" dirty="0"/>
              <a:t>greater longevity</a:t>
            </a:r>
            <a:r>
              <a:rPr lang="en-US" dirty="0"/>
              <a:t> compared to PVC, especially in harsh conditions.</a:t>
            </a:r>
          </a:p>
        </p:txBody>
      </p:sp>
      <p:graphicFrame>
        <p:nvGraphicFramePr>
          <p:cNvPr id="5" name="Table 5">
            <a:extLst>
              <a:ext uri="{FF2B5EF4-FFF2-40B4-BE49-F238E27FC236}">
                <a16:creationId xmlns:a16="http://schemas.microsoft.com/office/drawing/2014/main" id="{52729CDA-49CF-1A69-7A9A-1D0AAE9FE994}"/>
              </a:ext>
            </a:extLst>
          </p:cNvPr>
          <p:cNvGraphicFramePr>
            <a:graphicFrameLocks noGrp="1"/>
          </p:cNvGraphicFramePr>
          <p:nvPr>
            <p:extLst>
              <p:ext uri="{D42A27DB-BD31-4B8C-83A1-F6EECF244321}">
                <p14:modId xmlns:p14="http://schemas.microsoft.com/office/powerpoint/2010/main" val="2640718859"/>
              </p:ext>
            </p:extLst>
          </p:nvPr>
        </p:nvGraphicFramePr>
        <p:xfrm>
          <a:off x="588211" y="850735"/>
          <a:ext cx="10865853" cy="3032760"/>
        </p:xfrm>
        <a:graphic>
          <a:graphicData uri="http://schemas.openxmlformats.org/drawingml/2006/table">
            <a:tbl>
              <a:tblPr firstRow="1" bandRow="1">
                <a:tableStyleId>{5C22544A-7EE6-4342-B048-85BDC9FD1C3A}</a:tableStyleId>
              </a:tblPr>
              <a:tblGrid>
                <a:gridCol w="3621951">
                  <a:extLst>
                    <a:ext uri="{9D8B030D-6E8A-4147-A177-3AD203B41FA5}">
                      <a16:colId xmlns:a16="http://schemas.microsoft.com/office/drawing/2014/main" val="2537875997"/>
                    </a:ext>
                  </a:extLst>
                </a:gridCol>
                <a:gridCol w="3621951">
                  <a:extLst>
                    <a:ext uri="{9D8B030D-6E8A-4147-A177-3AD203B41FA5}">
                      <a16:colId xmlns:a16="http://schemas.microsoft.com/office/drawing/2014/main" val="2239408904"/>
                    </a:ext>
                  </a:extLst>
                </a:gridCol>
                <a:gridCol w="3621951">
                  <a:extLst>
                    <a:ext uri="{9D8B030D-6E8A-4147-A177-3AD203B41FA5}">
                      <a16:colId xmlns:a16="http://schemas.microsoft.com/office/drawing/2014/main" val="2386228040"/>
                    </a:ext>
                  </a:extLst>
                </a:gridCol>
              </a:tblGrid>
              <a:tr h="370840">
                <a:tc>
                  <a:txBody>
                    <a:bodyPr/>
                    <a:lstStyle/>
                    <a:p>
                      <a:r>
                        <a:rPr lang="en-IN" dirty="0"/>
                        <a:t>Aspect</a:t>
                      </a:r>
                    </a:p>
                  </a:txBody>
                  <a:tcPr/>
                </a:tc>
                <a:tc>
                  <a:txBody>
                    <a:bodyPr/>
                    <a:lstStyle/>
                    <a:p>
                      <a:r>
                        <a:rPr lang="en-IN" b="1" dirty="0"/>
                        <a:t>Silicon Rubber</a:t>
                      </a:r>
                      <a:endParaRPr lang="en-IN" dirty="0"/>
                    </a:p>
                  </a:txBody>
                  <a:tcPr anchor="ctr"/>
                </a:tc>
                <a:tc>
                  <a:txBody>
                    <a:bodyPr/>
                    <a:lstStyle/>
                    <a:p>
                      <a:r>
                        <a:rPr lang="en-IN" b="1" dirty="0"/>
                        <a:t>PVC Insulation</a:t>
                      </a:r>
                      <a:endParaRPr lang="en-IN" dirty="0"/>
                    </a:p>
                  </a:txBody>
                  <a:tcPr anchor="ctr"/>
                </a:tc>
                <a:extLst>
                  <a:ext uri="{0D108BD9-81ED-4DB2-BD59-A6C34878D82A}">
                    <a16:rowId xmlns:a16="http://schemas.microsoft.com/office/drawing/2014/main" val="1479244695"/>
                  </a:ext>
                </a:extLst>
              </a:tr>
              <a:tr h="370840">
                <a:tc>
                  <a:txBody>
                    <a:bodyPr/>
                    <a:lstStyle/>
                    <a:p>
                      <a:r>
                        <a:rPr lang="en-IN" b="1" dirty="0"/>
                        <a:t>Heat Resistance</a:t>
                      </a:r>
                      <a:endParaRPr lang="en-IN" dirty="0"/>
                    </a:p>
                  </a:txBody>
                  <a:tcPr anchor="ctr"/>
                </a:tc>
                <a:tc>
                  <a:txBody>
                    <a:bodyPr/>
                    <a:lstStyle/>
                    <a:p>
                      <a:r>
                        <a:rPr lang="en-US" dirty="0"/>
                        <a:t>High (up to 250°C)</a:t>
                      </a:r>
                    </a:p>
                  </a:txBody>
                  <a:tcPr anchor="ctr"/>
                </a:tc>
                <a:tc>
                  <a:txBody>
                    <a:bodyPr/>
                    <a:lstStyle/>
                    <a:p>
                      <a:r>
                        <a:rPr lang="en-US" dirty="0"/>
                        <a:t>Moderate (up to 105°C)</a:t>
                      </a:r>
                    </a:p>
                  </a:txBody>
                  <a:tcPr anchor="ctr"/>
                </a:tc>
                <a:extLst>
                  <a:ext uri="{0D108BD9-81ED-4DB2-BD59-A6C34878D82A}">
                    <a16:rowId xmlns:a16="http://schemas.microsoft.com/office/drawing/2014/main" val="4259552395"/>
                  </a:ext>
                </a:extLst>
              </a:tr>
              <a:tr h="370840">
                <a:tc>
                  <a:txBody>
                    <a:bodyPr/>
                    <a:lstStyle/>
                    <a:p>
                      <a:r>
                        <a:rPr lang="en-IN" b="1" dirty="0"/>
                        <a:t>Flexibility</a:t>
                      </a:r>
                      <a:endParaRPr lang="en-IN" dirty="0"/>
                    </a:p>
                  </a:txBody>
                  <a:tcPr anchor="ctr"/>
                </a:tc>
                <a:tc>
                  <a:txBody>
                    <a:bodyPr/>
                    <a:lstStyle/>
                    <a:p>
                      <a:r>
                        <a:rPr lang="en-US" dirty="0"/>
                        <a:t>Excellent, remains flexible at low and high temperatures</a:t>
                      </a:r>
                      <a:endParaRPr lang="en-IN" dirty="0"/>
                    </a:p>
                  </a:txBody>
                  <a:tcPr/>
                </a:tc>
                <a:tc>
                  <a:txBody>
                    <a:bodyPr/>
                    <a:lstStyle/>
                    <a:p>
                      <a:r>
                        <a:rPr lang="en-US" dirty="0"/>
                        <a:t>Good, but stiffens at low temperature</a:t>
                      </a:r>
                      <a:endParaRPr lang="en-IN" dirty="0"/>
                    </a:p>
                  </a:txBody>
                  <a:tcPr/>
                </a:tc>
                <a:extLst>
                  <a:ext uri="{0D108BD9-81ED-4DB2-BD59-A6C34878D82A}">
                    <a16:rowId xmlns:a16="http://schemas.microsoft.com/office/drawing/2014/main" val="2101577118"/>
                  </a:ext>
                </a:extLst>
              </a:tr>
              <a:tr h="370840">
                <a:tc>
                  <a:txBody>
                    <a:bodyPr/>
                    <a:lstStyle/>
                    <a:p>
                      <a:r>
                        <a:rPr lang="en-IN" b="1" dirty="0"/>
                        <a:t>Durability</a:t>
                      </a:r>
                    </a:p>
                  </a:txBody>
                  <a:tcPr/>
                </a:tc>
                <a:tc>
                  <a:txBody>
                    <a:bodyPr/>
                    <a:lstStyle/>
                    <a:p>
                      <a:r>
                        <a:rPr lang="en-US" dirty="0"/>
                        <a:t>High, resistant to aging and weathering</a:t>
                      </a:r>
                      <a:endParaRPr lang="en-IN" dirty="0"/>
                    </a:p>
                  </a:txBody>
                  <a:tcPr/>
                </a:tc>
                <a:tc>
                  <a:txBody>
                    <a:bodyPr/>
                    <a:lstStyle/>
                    <a:p>
                      <a:r>
                        <a:rPr lang="en-US" dirty="0"/>
                        <a:t>Moderate, prone to cracking over time</a:t>
                      </a:r>
                      <a:endParaRPr lang="en-IN" dirty="0"/>
                    </a:p>
                  </a:txBody>
                  <a:tcPr/>
                </a:tc>
                <a:extLst>
                  <a:ext uri="{0D108BD9-81ED-4DB2-BD59-A6C34878D82A}">
                    <a16:rowId xmlns:a16="http://schemas.microsoft.com/office/drawing/2014/main" val="1240415209"/>
                  </a:ext>
                </a:extLst>
              </a:tr>
              <a:tr h="370840">
                <a:tc>
                  <a:txBody>
                    <a:bodyPr/>
                    <a:lstStyle/>
                    <a:p>
                      <a:r>
                        <a:rPr lang="en-IN" b="1" dirty="0"/>
                        <a:t>Cost</a:t>
                      </a:r>
                    </a:p>
                  </a:txBody>
                  <a:tcPr/>
                </a:tc>
                <a:tc>
                  <a:txBody>
                    <a:bodyPr/>
                    <a:lstStyle/>
                    <a:p>
                      <a:r>
                        <a:rPr lang="en-IN" dirty="0"/>
                        <a:t>Affordable for high-performance applications</a:t>
                      </a:r>
                    </a:p>
                  </a:txBody>
                  <a:tcPr anchor="ctr"/>
                </a:tc>
                <a:tc>
                  <a:txBody>
                    <a:bodyPr/>
                    <a:lstStyle/>
                    <a:p>
                      <a:r>
                        <a:rPr lang="en-IN" dirty="0"/>
                        <a:t>Cheaper</a:t>
                      </a:r>
                    </a:p>
                  </a:txBody>
                  <a:tcPr/>
                </a:tc>
                <a:extLst>
                  <a:ext uri="{0D108BD9-81ED-4DB2-BD59-A6C34878D82A}">
                    <a16:rowId xmlns:a16="http://schemas.microsoft.com/office/drawing/2014/main" val="458127644"/>
                  </a:ext>
                </a:extLst>
              </a:tr>
              <a:tr h="370840">
                <a:tc>
                  <a:txBody>
                    <a:bodyPr/>
                    <a:lstStyle/>
                    <a:p>
                      <a:r>
                        <a:rPr lang="en-IN" b="1" dirty="0"/>
                        <a:t>Chemical Resistance</a:t>
                      </a:r>
                      <a:endParaRPr lang="en-IN" dirty="0"/>
                    </a:p>
                  </a:txBody>
                  <a:tcPr anchor="ctr"/>
                </a:tc>
                <a:tc>
                  <a:txBody>
                    <a:bodyPr/>
                    <a:lstStyle/>
                    <a:p>
                      <a:r>
                        <a:rPr lang="en-IN" dirty="0"/>
                        <a:t>Good</a:t>
                      </a:r>
                    </a:p>
                  </a:txBody>
                  <a:tcPr/>
                </a:tc>
                <a:tc>
                  <a:txBody>
                    <a:bodyPr/>
                    <a:lstStyle/>
                    <a:p>
                      <a:r>
                        <a:rPr lang="en-IN" dirty="0"/>
                        <a:t>Moderate</a:t>
                      </a:r>
                    </a:p>
                  </a:txBody>
                  <a:tcPr/>
                </a:tc>
                <a:extLst>
                  <a:ext uri="{0D108BD9-81ED-4DB2-BD59-A6C34878D82A}">
                    <a16:rowId xmlns:a16="http://schemas.microsoft.com/office/drawing/2014/main" val="3585136117"/>
                  </a:ext>
                </a:extLst>
              </a:tr>
            </a:tbl>
          </a:graphicData>
        </a:graphic>
      </p:graphicFrame>
    </p:spTree>
    <p:extLst>
      <p:ext uri="{BB962C8B-B14F-4D97-AF65-F5344CB8AC3E}">
        <p14:creationId xmlns:p14="http://schemas.microsoft.com/office/powerpoint/2010/main" val="897485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C877-5991-C763-6E4A-CE82CA7C80EF}"/>
              </a:ext>
            </a:extLst>
          </p:cNvPr>
          <p:cNvSpPr>
            <a:spLocks noGrp="1"/>
          </p:cNvSpPr>
          <p:nvPr>
            <p:ph type="title"/>
          </p:nvPr>
        </p:nvSpPr>
        <p:spPr>
          <a:xfrm>
            <a:off x="369424" y="189723"/>
            <a:ext cx="8596668" cy="575388"/>
          </a:xfrm>
        </p:spPr>
        <p:txBody>
          <a:bodyPr>
            <a:normAutofit fontScale="90000"/>
          </a:bodyPr>
          <a:lstStyle/>
          <a:p>
            <a:r>
              <a:rPr lang="en-IN" b="1" dirty="0">
                <a:solidFill>
                  <a:schemeClr val="bg2">
                    <a:lumMod val="25000"/>
                  </a:schemeClr>
                </a:solidFill>
              </a:rPr>
              <a:t>3. Glass Fiber Sleeves vs. Braided Sleeving</a:t>
            </a:r>
            <a:br>
              <a:rPr lang="en-IN" b="1" dirty="0">
                <a:solidFill>
                  <a:schemeClr val="bg2">
                    <a:lumMod val="25000"/>
                  </a:schemeClr>
                </a:solidFill>
              </a:rPr>
            </a:br>
            <a:endParaRPr lang="en-IN" dirty="0">
              <a:solidFill>
                <a:schemeClr val="bg2">
                  <a:lumMod val="25000"/>
                </a:schemeClr>
              </a:solidFill>
            </a:endParaRPr>
          </a:p>
        </p:txBody>
      </p:sp>
      <p:graphicFrame>
        <p:nvGraphicFramePr>
          <p:cNvPr id="3" name="Table 3">
            <a:extLst>
              <a:ext uri="{FF2B5EF4-FFF2-40B4-BE49-F238E27FC236}">
                <a16:creationId xmlns:a16="http://schemas.microsoft.com/office/drawing/2014/main" id="{7F89C988-896A-A876-F0BB-D2853C3E6816}"/>
              </a:ext>
            </a:extLst>
          </p:cNvPr>
          <p:cNvGraphicFramePr>
            <a:graphicFrameLocks noGrp="1"/>
          </p:cNvGraphicFramePr>
          <p:nvPr>
            <p:extLst>
              <p:ext uri="{D42A27DB-BD31-4B8C-83A1-F6EECF244321}">
                <p14:modId xmlns:p14="http://schemas.microsoft.com/office/powerpoint/2010/main" val="3746349446"/>
              </p:ext>
            </p:extLst>
          </p:nvPr>
        </p:nvGraphicFramePr>
        <p:xfrm>
          <a:off x="603758" y="934270"/>
          <a:ext cx="10994193" cy="2661920"/>
        </p:xfrm>
        <a:graphic>
          <a:graphicData uri="http://schemas.openxmlformats.org/drawingml/2006/table">
            <a:tbl>
              <a:tblPr firstRow="1" bandRow="1">
                <a:tableStyleId>{93296810-A885-4BE3-A3E7-6D5BEEA58F35}</a:tableStyleId>
              </a:tblPr>
              <a:tblGrid>
                <a:gridCol w="3664731">
                  <a:extLst>
                    <a:ext uri="{9D8B030D-6E8A-4147-A177-3AD203B41FA5}">
                      <a16:colId xmlns:a16="http://schemas.microsoft.com/office/drawing/2014/main" val="764007249"/>
                    </a:ext>
                  </a:extLst>
                </a:gridCol>
                <a:gridCol w="3664731">
                  <a:extLst>
                    <a:ext uri="{9D8B030D-6E8A-4147-A177-3AD203B41FA5}">
                      <a16:colId xmlns:a16="http://schemas.microsoft.com/office/drawing/2014/main" val="2798279960"/>
                    </a:ext>
                  </a:extLst>
                </a:gridCol>
                <a:gridCol w="3664731">
                  <a:extLst>
                    <a:ext uri="{9D8B030D-6E8A-4147-A177-3AD203B41FA5}">
                      <a16:colId xmlns:a16="http://schemas.microsoft.com/office/drawing/2014/main" val="1018718583"/>
                    </a:ext>
                  </a:extLst>
                </a:gridCol>
              </a:tblGrid>
              <a:tr h="370840">
                <a:tc>
                  <a:txBody>
                    <a:bodyPr/>
                    <a:lstStyle/>
                    <a:p>
                      <a:r>
                        <a:rPr lang="en-IN" dirty="0"/>
                        <a:t>Aspect</a:t>
                      </a:r>
                    </a:p>
                  </a:txBody>
                  <a:tcPr/>
                </a:tc>
                <a:tc>
                  <a:txBody>
                    <a:bodyPr/>
                    <a:lstStyle/>
                    <a:p>
                      <a:r>
                        <a:rPr lang="en-IN" b="1" dirty="0"/>
                        <a:t>Glass Fiber Sleeves</a:t>
                      </a:r>
                      <a:endParaRPr lang="en-IN" dirty="0"/>
                    </a:p>
                  </a:txBody>
                  <a:tcPr anchor="ctr"/>
                </a:tc>
                <a:tc>
                  <a:txBody>
                    <a:bodyPr/>
                    <a:lstStyle/>
                    <a:p>
                      <a:r>
                        <a:rPr lang="en-IN" b="1" dirty="0"/>
                        <a:t>Braided Sleeving</a:t>
                      </a:r>
                      <a:endParaRPr lang="en-IN" dirty="0"/>
                    </a:p>
                  </a:txBody>
                  <a:tcPr anchor="ctr"/>
                </a:tc>
                <a:extLst>
                  <a:ext uri="{0D108BD9-81ED-4DB2-BD59-A6C34878D82A}">
                    <a16:rowId xmlns:a16="http://schemas.microsoft.com/office/drawing/2014/main" val="1314789540"/>
                  </a:ext>
                </a:extLst>
              </a:tr>
              <a:tr h="370840">
                <a:tc>
                  <a:txBody>
                    <a:bodyPr/>
                    <a:lstStyle/>
                    <a:p>
                      <a:r>
                        <a:rPr lang="en-IN" b="1" dirty="0"/>
                        <a:t>Heat Resistance</a:t>
                      </a:r>
                      <a:endParaRPr lang="en-IN" dirty="0"/>
                    </a:p>
                  </a:txBody>
                  <a:tcPr anchor="ctr"/>
                </a:tc>
                <a:tc>
                  <a:txBody>
                    <a:bodyPr/>
                    <a:lstStyle/>
                    <a:p>
                      <a:r>
                        <a:rPr lang="en-US" dirty="0"/>
                        <a:t>Very high (up to 650°C)</a:t>
                      </a:r>
                    </a:p>
                  </a:txBody>
                  <a:tcPr anchor="ctr"/>
                </a:tc>
                <a:tc>
                  <a:txBody>
                    <a:bodyPr/>
                    <a:lstStyle/>
                    <a:p>
                      <a:r>
                        <a:rPr lang="en-US" dirty="0"/>
                        <a:t>Lower, varies by material (typically up to 200°C)</a:t>
                      </a:r>
                    </a:p>
                  </a:txBody>
                  <a:tcPr anchor="ctr"/>
                </a:tc>
                <a:extLst>
                  <a:ext uri="{0D108BD9-81ED-4DB2-BD59-A6C34878D82A}">
                    <a16:rowId xmlns:a16="http://schemas.microsoft.com/office/drawing/2014/main" val="228475234"/>
                  </a:ext>
                </a:extLst>
              </a:tr>
              <a:tr h="370840">
                <a:tc>
                  <a:txBody>
                    <a:bodyPr/>
                    <a:lstStyle/>
                    <a:p>
                      <a:r>
                        <a:rPr lang="en-IN" b="1" dirty="0"/>
                        <a:t>Mechanical Protection</a:t>
                      </a:r>
                      <a:endParaRPr lang="en-IN" dirty="0"/>
                    </a:p>
                  </a:txBody>
                  <a:tcPr anchor="ctr"/>
                </a:tc>
                <a:tc>
                  <a:txBody>
                    <a:bodyPr/>
                    <a:lstStyle/>
                    <a:p>
                      <a:r>
                        <a:rPr lang="en-IN" dirty="0"/>
                        <a:t>Excellent, protects against abrasion, compression</a:t>
                      </a:r>
                    </a:p>
                  </a:txBody>
                  <a:tcPr anchor="ctr"/>
                </a:tc>
                <a:tc>
                  <a:txBody>
                    <a:bodyPr/>
                    <a:lstStyle/>
                    <a:p>
                      <a:r>
                        <a:rPr lang="en-IN" dirty="0"/>
                        <a:t>Good, offers moderate protection</a:t>
                      </a:r>
                    </a:p>
                  </a:txBody>
                  <a:tcPr anchor="ctr"/>
                </a:tc>
                <a:extLst>
                  <a:ext uri="{0D108BD9-81ED-4DB2-BD59-A6C34878D82A}">
                    <a16:rowId xmlns:a16="http://schemas.microsoft.com/office/drawing/2014/main" val="1542670973"/>
                  </a:ext>
                </a:extLst>
              </a:tr>
              <a:tr h="370840">
                <a:tc>
                  <a:txBody>
                    <a:bodyPr/>
                    <a:lstStyle/>
                    <a:p>
                      <a:r>
                        <a:rPr lang="en-IN" b="1" dirty="0"/>
                        <a:t>Cost</a:t>
                      </a:r>
                    </a:p>
                  </a:txBody>
                  <a:tcPr/>
                </a:tc>
                <a:tc>
                  <a:txBody>
                    <a:bodyPr/>
                    <a:lstStyle/>
                    <a:p>
                      <a:r>
                        <a:rPr lang="en-IN" dirty="0"/>
                        <a:t>Moderate</a:t>
                      </a:r>
                    </a:p>
                  </a:txBody>
                  <a:tcPr/>
                </a:tc>
                <a:tc>
                  <a:txBody>
                    <a:bodyPr/>
                    <a:lstStyle/>
                    <a:p>
                      <a:r>
                        <a:rPr lang="en-IN" dirty="0"/>
                        <a:t>Affordable</a:t>
                      </a:r>
                    </a:p>
                  </a:txBody>
                  <a:tcPr/>
                </a:tc>
                <a:extLst>
                  <a:ext uri="{0D108BD9-81ED-4DB2-BD59-A6C34878D82A}">
                    <a16:rowId xmlns:a16="http://schemas.microsoft.com/office/drawing/2014/main" val="1075907357"/>
                  </a:ext>
                </a:extLst>
              </a:tr>
              <a:tr h="370840">
                <a:tc>
                  <a:txBody>
                    <a:bodyPr/>
                    <a:lstStyle/>
                    <a:p>
                      <a:r>
                        <a:rPr lang="en-IN" b="1" dirty="0"/>
                        <a:t>Application</a:t>
                      </a:r>
                    </a:p>
                  </a:txBody>
                  <a:tcPr/>
                </a:tc>
                <a:tc>
                  <a:txBody>
                    <a:bodyPr/>
                    <a:lstStyle/>
                    <a:p>
                      <a:r>
                        <a:rPr lang="en-US" dirty="0"/>
                        <a:t>Ideal for high-temperature or heavy-duty environments</a:t>
                      </a:r>
                    </a:p>
                  </a:txBody>
                  <a:tcPr anchor="ctr"/>
                </a:tc>
                <a:tc>
                  <a:txBody>
                    <a:bodyPr/>
                    <a:lstStyle/>
                    <a:p>
                      <a:r>
                        <a:rPr lang="en-IN" dirty="0"/>
                        <a:t>Suitable for general-purpose applications</a:t>
                      </a:r>
                    </a:p>
                  </a:txBody>
                  <a:tcPr anchor="ctr"/>
                </a:tc>
                <a:extLst>
                  <a:ext uri="{0D108BD9-81ED-4DB2-BD59-A6C34878D82A}">
                    <a16:rowId xmlns:a16="http://schemas.microsoft.com/office/drawing/2014/main" val="2756723294"/>
                  </a:ext>
                </a:extLst>
              </a:tr>
            </a:tbl>
          </a:graphicData>
        </a:graphic>
      </p:graphicFrame>
      <p:sp>
        <p:nvSpPr>
          <p:cNvPr id="4" name="TextBox 3">
            <a:extLst>
              <a:ext uri="{FF2B5EF4-FFF2-40B4-BE49-F238E27FC236}">
                <a16:creationId xmlns:a16="http://schemas.microsoft.com/office/drawing/2014/main" id="{637AE67D-6ACF-A319-400D-EE720512A1F1}"/>
              </a:ext>
            </a:extLst>
          </p:cNvPr>
          <p:cNvSpPr txBox="1"/>
          <p:nvPr/>
        </p:nvSpPr>
        <p:spPr>
          <a:xfrm>
            <a:off x="272123" y="4123936"/>
            <a:ext cx="11436425" cy="2308324"/>
          </a:xfrm>
          <a:prstGeom prst="rect">
            <a:avLst/>
          </a:prstGeom>
          <a:noFill/>
        </p:spPr>
        <p:txBody>
          <a:bodyPr wrap="square" rtlCol="0">
            <a:spAutoFit/>
          </a:bodyPr>
          <a:lstStyle/>
          <a:p>
            <a:pPr algn="ctr"/>
            <a:r>
              <a:rPr lang="en-US" b="1" dirty="0"/>
              <a:t>Advantages of Glass Fiber Sleeves:</a:t>
            </a:r>
          </a:p>
          <a:p>
            <a:pPr algn="ctr"/>
            <a:endParaRPr lang="en-US" dirty="0"/>
          </a:p>
          <a:p>
            <a:pPr algn="ctr">
              <a:buFont typeface="Arial" panose="020B0604020202020204" pitchFamily="34" charset="0"/>
              <a:buChar char="•"/>
            </a:pPr>
            <a:r>
              <a:rPr lang="en-US" dirty="0"/>
              <a:t>  Superior </a:t>
            </a:r>
            <a:r>
              <a:rPr lang="en-US" b="1" dirty="0"/>
              <a:t>heat resistance</a:t>
            </a:r>
            <a:r>
              <a:rPr lang="en-US" dirty="0"/>
              <a:t> makes them ideal for harsh environments, including aerospace, automotive,    and high-performance industries.</a:t>
            </a:r>
          </a:p>
          <a:p>
            <a:pPr algn="ctr"/>
            <a:endParaRPr lang="en-US" dirty="0"/>
          </a:p>
          <a:p>
            <a:pPr algn="ctr">
              <a:buFont typeface="Arial" panose="020B0604020202020204" pitchFamily="34" charset="0"/>
              <a:buChar char="•"/>
            </a:pPr>
            <a:r>
              <a:rPr lang="en-US" dirty="0"/>
              <a:t>  Provides </a:t>
            </a:r>
            <a:r>
              <a:rPr lang="en-US" b="1" dirty="0"/>
              <a:t>better mechanical protection</a:t>
            </a:r>
            <a:r>
              <a:rPr lang="en-US" dirty="0"/>
              <a:t>, safeguarding the wiring from external damage like abrasion, crushing, and high temperatures.</a:t>
            </a:r>
          </a:p>
          <a:p>
            <a:endParaRPr lang="en-IN" dirty="0"/>
          </a:p>
        </p:txBody>
      </p:sp>
    </p:spTree>
    <p:extLst>
      <p:ext uri="{BB962C8B-B14F-4D97-AF65-F5344CB8AC3E}">
        <p14:creationId xmlns:p14="http://schemas.microsoft.com/office/powerpoint/2010/main" val="556967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0ED0D-4996-716D-38E4-EFC9E73D82E9}"/>
              </a:ext>
            </a:extLst>
          </p:cNvPr>
          <p:cNvSpPr>
            <a:spLocks noGrp="1"/>
          </p:cNvSpPr>
          <p:nvPr>
            <p:ph type="title"/>
          </p:nvPr>
        </p:nvSpPr>
        <p:spPr>
          <a:xfrm>
            <a:off x="827041" y="609600"/>
            <a:ext cx="8596668" cy="584718"/>
          </a:xfrm>
        </p:spPr>
        <p:txBody>
          <a:bodyPr>
            <a:normAutofit fontScale="90000"/>
          </a:bodyPr>
          <a:lstStyle/>
          <a:p>
            <a:r>
              <a:rPr lang="en-IN" b="1" dirty="0">
                <a:solidFill>
                  <a:schemeClr val="bg2">
                    <a:lumMod val="25000"/>
                  </a:schemeClr>
                </a:solidFill>
              </a:rPr>
              <a:t>4. Fluoropolymers vs. Traditional Insulation Materials (like PVC)</a:t>
            </a:r>
          </a:p>
        </p:txBody>
      </p:sp>
      <p:graphicFrame>
        <p:nvGraphicFramePr>
          <p:cNvPr id="3" name="Table 3">
            <a:extLst>
              <a:ext uri="{FF2B5EF4-FFF2-40B4-BE49-F238E27FC236}">
                <a16:creationId xmlns:a16="http://schemas.microsoft.com/office/drawing/2014/main" id="{7A1BA00C-7D2C-D1FC-7165-15F702EBF6CC}"/>
              </a:ext>
            </a:extLst>
          </p:cNvPr>
          <p:cNvGraphicFramePr>
            <a:graphicFrameLocks noGrp="1"/>
          </p:cNvGraphicFramePr>
          <p:nvPr>
            <p:extLst>
              <p:ext uri="{D42A27DB-BD31-4B8C-83A1-F6EECF244321}">
                <p14:modId xmlns:p14="http://schemas.microsoft.com/office/powerpoint/2010/main" val="775147275"/>
              </p:ext>
            </p:extLst>
          </p:nvPr>
        </p:nvGraphicFramePr>
        <p:xfrm>
          <a:off x="827041" y="1194317"/>
          <a:ext cx="9912495" cy="2965269"/>
        </p:xfrm>
        <a:graphic>
          <a:graphicData uri="http://schemas.openxmlformats.org/drawingml/2006/table">
            <a:tbl>
              <a:tblPr firstRow="1" bandRow="1">
                <a:tableStyleId>{F5AB1C69-6EDB-4FF4-983F-18BD219EF322}</a:tableStyleId>
              </a:tblPr>
              <a:tblGrid>
                <a:gridCol w="3304165">
                  <a:extLst>
                    <a:ext uri="{9D8B030D-6E8A-4147-A177-3AD203B41FA5}">
                      <a16:colId xmlns:a16="http://schemas.microsoft.com/office/drawing/2014/main" val="3939481121"/>
                    </a:ext>
                  </a:extLst>
                </a:gridCol>
                <a:gridCol w="3304165">
                  <a:extLst>
                    <a:ext uri="{9D8B030D-6E8A-4147-A177-3AD203B41FA5}">
                      <a16:colId xmlns:a16="http://schemas.microsoft.com/office/drawing/2014/main" val="744160041"/>
                    </a:ext>
                  </a:extLst>
                </a:gridCol>
                <a:gridCol w="3304165">
                  <a:extLst>
                    <a:ext uri="{9D8B030D-6E8A-4147-A177-3AD203B41FA5}">
                      <a16:colId xmlns:a16="http://schemas.microsoft.com/office/drawing/2014/main" val="369151554"/>
                    </a:ext>
                  </a:extLst>
                </a:gridCol>
              </a:tblGrid>
              <a:tr h="561703">
                <a:tc>
                  <a:txBody>
                    <a:bodyPr/>
                    <a:lstStyle/>
                    <a:p>
                      <a:r>
                        <a:rPr lang="en-IN" dirty="0"/>
                        <a:t>Aspect</a:t>
                      </a:r>
                    </a:p>
                  </a:txBody>
                  <a:tcPr/>
                </a:tc>
                <a:tc>
                  <a:txBody>
                    <a:bodyPr/>
                    <a:lstStyle/>
                    <a:p>
                      <a:r>
                        <a:rPr lang="en-IN" b="1" dirty="0"/>
                        <a:t>Fluoropolymers (e.g., PTFE)</a:t>
                      </a:r>
                      <a:endParaRPr lang="en-IN" dirty="0"/>
                    </a:p>
                  </a:txBody>
                  <a:tcPr anchor="ctr"/>
                </a:tc>
                <a:tc>
                  <a:txBody>
                    <a:bodyPr/>
                    <a:lstStyle/>
                    <a:p>
                      <a:r>
                        <a:rPr lang="en-IN" b="1" dirty="0"/>
                        <a:t>PVC Insulation</a:t>
                      </a:r>
                      <a:endParaRPr lang="en-IN" dirty="0"/>
                    </a:p>
                  </a:txBody>
                  <a:tcPr anchor="ctr"/>
                </a:tc>
                <a:extLst>
                  <a:ext uri="{0D108BD9-81ED-4DB2-BD59-A6C34878D82A}">
                    <a16:rowId xmlns:a16="http://schemas.microsoft.com/office/drawing/2014/main" val="2093883025"/>
                  </a:ext>
                </a:extLst>
              </a:tr>
              <a:tr h="561703">
                <a:tc>
                  <a:txBody>
                    <a:bodyPr/>
                    <a:lstStyle/>
                    <a:p>
                      <a:r>
                        <a:rPr lang="en-IN" b="1" dirty="0"/>
                        <a:t>Chemical Resistance</a:t>
                      </a:r>
                      <a:endParaRPr lang="en-IN" dirty="0"/>
                    </a:p>
                  </a:txBody>
                  <a:tcPr anchor="ctr"/>
                </a:tc>
                <a:tc>
                  <a:txBody>
                    <a:bodyPr/>
                    <a:lstStyle/>
                    <a:p>
                      <a:r>
                        <a:rPr lang="en-US" dirty="0"/>
                        <a:t>Excellent, resistant to chemicals, oils, acids</a:t>
                      </a:r>
                      <a:endParaRPr lang="en-IN" dirty="0"/>
                    </a:p>
                  </a:txBody>
                  <a:tcPr/>
                </a:tc>
                <a:tc>
                  <a:txBody>
                    <a:bodyPr/>
                    <a:lstStyle/>
                    <a:p>
                      <a:r>
                        <a:rPr lang="en-US" dirty="0"/>
                        <a:t>Limited, vulnerable to chemical exposure</a:t>
                      </a:r>
                      <a:endParaRPr lang="en-IN" dirty="0"/>
                    </a:p>
                  </a:txBody>
                  <a:tcPr/>
                </a:tc>
                <a:extLst>
                  <a:ext uri="{0D108BD9-81ED-4DB2-BD59-A6C34878D82A}">
                    <a16:rowId xmlns:a16="http://schemas.microsoft.com/office/drawing/2014/main" val="2393554245"/>
                  </a:ext>
                </a:extLst>
              </a:tr>
              <a:tr h="561703">
                <a:tc>
                  <a:txBody>
                    <a:bodyPr/>
                    <a:lstStyle/>
                    <a:p>
                      <a:r>
                        <a:rPr lang="en-IN" b="1" dirty="0"/>
                        <a:t>Heat Resistance</a:t>
                      </a:r>
                      <a:endParaRPr lang="en-IN" dirty="0"/>
                    </a:p>
                  </a:txBody>
                  <a:tcPr anchor="ctr"/>
                </a:tc>
                <a:tc>
                  <a:txBody>
                    <a:bodyPr/>
                    <a:lstStyle/>
                    <a:p>
                      <a:r>
                        <a:rPr lang="en-US" dirty="0"/>
                        <a:t>Extremely high (up to 260°C)</a:t>
                      </a:r>
                    </a:p>
                  </a:txBody>
                  <a:tcPr anchor="ctr"/>
                </a:tc>
                <a:tc>
                  <a:txBody>
                    <a:bodyPr/>
                    <a:lstStyle/>
                    <a:p>
                      <a:r>
                        <a:rPr lang="en-US" dirty="0"/>
                        <a:t>Moderate (up to 105°C)</a:t>
                      </a:r>
                    </a:p>
                  </a:txBody>
                  <a:tcPr anchor="ctr"/>
                </a:tc>
                <a:extLst>
                  <a:ext uri="{0D108BD9-81ED-4DB2-BD59-A6C34878D82A}">
                    <a16:rowId xmlns:a16="http://schemas.microsoft.com/office/drawing/2014/main" val="2896786098"/>
                  </a:ext>
                </a:extLst>
              </a:tr>
              <a:tr h="561703">
                <a:tc>
                  <a:txBody>
                    <a:bodyPr/>
                    <a:lstStyle/>
                    <a:p>
                      <a:r>
                        <a:rPr lang="en-IN" b="1" dirty="0"/>
                        <a:t>Dielectric Properties</a:t>
                      </a:r>
                    </a:p>
                  </a:txBody>
                  <a:tcPr/>
                </a:tc>
                <a:tc>
                  <a:txBody>
                    <a:bodyPr/>
                    <a:lstStyle/>
                    <a:p>
                      <a:r>
                        <a:rPr lang="en-US" dirty="0"/>
                        <a:t>Excellent insulation and dielectric strength</a:t>
                      </a:r>
                    </a:p>
                  </a:txBody>
                  <a:tcPr anchor="ctr"/>
                </a:tc>
                <a:tc>
                  <a:txBody>
                    <a:bodyPr/>
                    <a:lstStyle/>
                    <a:p>
                      <a:r>
                        <a:rPr lang="en-IN" dirty="0"/>
                        <a:t>Good dielectric properties</a:t>
                      </a:r>
                    </a:p>
                  </a:txBody>
                  <a:tcPr anchor="ctr"/>
                </a:tc>
                <a:extLst>
                  <a:ext uri="{0D108BD9-81ED-4DB2-BD59-A6C34878D82A}">
                    <a16:rowId xmlns:a16="http://schemas.microsoft.com/office/drawing/2014/main" val="12813845"/>
                  </a:ext>
                </a:extLst>
              </a:tr>
              <a:tr h="561703">
                <a:tc>
                  <a:txBody>
                    <a:bodyPr/>
                    <a:lstStyle/>
                    <a:p>
                      <a:r>
                        <a:rPr lang="en-IN" b="1" dirty="0"/>
                        <a:t>Cost</a:t>
                      </a:r>
                    </a:p>
                  </a:txBody>
                  <a:tcPr/>
                </a:tc>
                <a:tc>
                  <a:txBody>
                    <a:bodyPr/>
                    <a:lstStyle/>
                    <a:p>
                      <a:r>
                        <a:rPr lang="en-IN" dirty="0"/>
                        <a:t>Expensive</a:t>
                      </a:r>
                    </a:p>
                  </a:txBody>
                  <a:tcPr/>
                </a:tc>
                <a:tc>
                  <a:txBody>
                    <a:bodyPr/>
                    <a:lstStyle/>
                    <a:p>
                      <a:r>
                        <a:rPr lang="en-IN" dirty="0"/>
                        <a:t>Cheaper</a:t>
                      </a:r>
                    </a:p>
                  </a:txBody>
                  <a:tcPr/>
                </a:tc>
                <a:extLst>
                  <a:ext uri="{0D108BD9-81ED-4DB2-BD59-A6C34878D82A}">
                    <a16:rowId xmlns:a16="http://schemas.microsoft.com/office/drawing/2014/main" val="1712873212"/>
                  </a:ext>
                </a:extLst>
              </a:tr>
            </a:tbl>
          </a:graphicData>
        </a:graphic>
      </p:graphicFrame>
      <p:sp>
        <p:nvSpPr>
          <p:cNvPr id="4" name="TextBox 3">
            <a:extLst>
              <a:ext uri="{FF2B5EF4-FFF2-40B4-BE49-F238E27FC236}">
                <a16:creationId xmlns:a16="http://schemas.microsoft.com/office/drawing/2014/main" id="{C0CF2800-999E-8941-4C1F-49C015426046}"/>
              </a:ext>
            </a:extLst>
          </p:cNvPr>
          <p:cNvSpPr txBox="1"/>
          <p:nvPr/>
        </p:nvSpPr>
        <p:spPr>
          <a:xfrm>
            <a:off x="550507" y="4254759"/>
            <a:ext cx="10308188" cy="2308324"/>
          </a:xfrm>
          <a:prstGeom prst="rect">
            <a:avLst/>
          </a:prstGeom>
          <a:noFill/>
        </p:spPr>
        <p:txBody>
          <a:bodyPr wrap="square" rtlCol="0">
            <a:spAutoFit/>
          </a:bodyPr>
          <a:lstStyle/>
          <a:p>
            <a:pPr algn="ctr"/>
            <a:r>
              <a:rPr lang="en-US" b="1" dirty="0"/>
              <a:t>Advantages of Fluoropolymers:</a:t>
            </a:r>
          </a:p>
          <a:p>
            <a:pPr algn="ctr"/>
            <a:endParaRPr lang="en-US" dirty="0"/>
          </a:p>
          <a:p>
            <a:pPr algn="ctr">
              <a:buFont typeface="Arial" panose="020B0604020202020204" pitchFamily="34" charset="0"/>
              <a:buChar char="•"/>
            </a:pPr>
            <a:r>
              <a:rPr lang="en-US" dirty="0"/>
              <a:t>Exceptional </a:t>
            </a:r>
            <a:r>
              <a:rPr lang="en-US" b="1" dirty="0"/>
              <a:t>heat resistance</a:t>
            </a:r>
            <a:r>
              <a:rPr lang="en-US" dirty="0"/>
              <a:t> and </a:t>
            </a:r>
            <a:r>
              <a:rPr lang="en-US" b="1" dirty="0"/>
              <a:t>chemical stability</a:t>
            </a:r>
            <a:r>
              <a:rPr lang="en-US" dirty="0"/>
              <a:t> make them ideal for high-performance and high-risk environments.</a:t>
            </a:r>
          </a:p>
          <a:p>
            <a:pPr algn="ctr">
              <a:buFont typeface="Arial" panose="020B0604020202020204" pitchFamily="34" charset="0"/>
              <a:buChar char="•"/>
            </a:pPr>
            <a:endParaRPr lang="en-US" dirty="0"/>
          </a:p>
          <a:p>
            <a:pPr algn="ctr">
              <a:buFont typeface="Arial" panose="020B0604020202020204" pitchFamily="34" charset="0"/>
              <a:buChar char="•"/>
            </a:pPr>
            <a:r>
              <a:rPr lang="en-US" dirty="0"/>
              <a:t>Reduces the risk of </a:t>
            </a:r>
            <a:r>
              <a:rPr lang="en-US" b="1" dirty="0"/>
              <a:t>electrical failure</a:t>
            </a:r>
            <a:r>
              <a:rPr lang="en-US" dirty="0"/>
              <a:t> caused by extreme heat or chemical exposure, making them perfect for specialized applications like aerospace, defense, and automotive sectors.</a:t>
            </a:r>
          </a:p>
          <a:p>
            <a:pPr algn="ctr"/>
            <a:endParaRPr lang="en-IN" dirty="0"/>
          </a:p>
        </p:txBody>
      </p:sp>
    </p:spTree>
    <p:extLst>
      <p:ext uri="{BB962C8B-B14F-4D97-AF65-F5344CB8AC3E}">
        <p14:creationId xmlns:p14="http://schemas.microsoft.com/office/powerpoint/2010/main" val="86366218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563</TotalTime>
  <Words>1891</Words>
  <Application>Microsoft Office PowerPoint</Application>
  <PresentationFormat>Widescreen</PresentationFormat>
  <Paragraphs>269</Paragraphs>
  <Slides>23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Montserrat</vt:lpstr>
      <vt:lpstr>Montserrat Medium</vt:lpstr>
      <vt:lpstr>Times New Roman</vt:lpstr>
      <vt:lpstr>Trebuchet MS</vt:lpstr>
      <vt:lpstr>Verdana</vt:lpstr>
      <vt:lpstr>Wingdings</vt:lpstr>
      <vt:lpstr>Wingdings 3</vt:lpstr>
      <vt:lpstr>Facet</vt:lpstr>
      <vt:lpstr>PowerPoint Presentation</vt:lpstr>
      <vt:lpstr>PowerPoint Presentation</vt:lpstr>
      <vt:lpstr>PowerPoint Presentation</vt:lpstr>
      <vt:lpstr>PowerPoint Presentation</vt:lpstr>
      <vt:lpstr>Identified materials</vt:lpstr>
      <vt:lpstr>1. Aluminum Alloy Wires vs. Copper Wires</vt:lpstr>
      <vt:lpstr>2. Silicon Rubber vs. PVC Insulation</vt:lpstr>
      <vt:lpstr>3. Glass Fiber Sleeves vs. Braided Sleeving </vt:lpstr>
      <vt:lpstr>4. Fluoropolymers vs. Traditional Insulation Materials (like PVC)</vt:lpstr>
      <vt:lpstr>Process of selecting Materials for wiring harness</vt:lpstr>
      <vt:lpstr>1. Define Performance Requirements </vt:lpstr>
      <vt:lpstr>2. Evaluate Existing Material Options </vt:lpstr>
      <vt:lpstr>3. Analyze Material Properties</vt:lpstr>
      <vt:lpstr>4. Compliance with Standards and Regulations</vt:lpstr>
      <vt:lpstr>5. Prototype and Testing</vt:lpstr>
      <vt:lpstr>6. Cost and Availability </vt:lpstr>
      <vt:lpstr>7. Final Selection </vt:lpstr>
      <vt:lpstr>Software tools used for wiring harnesses</vt:lpstr>
      <vt:lpstr>RAPIDHARNESS</vt:lpstr>
      <vt:lpstr>Features</vt:lpstr>
      <vt:lpstr>PowerPoint Presentation</vt:lpstr>
      <vt:lpstr>Hardware components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Narendra chowdary</dc:creator>
  <cp:lastModifiedBy>Narendra chowdary</cp:lastModifiedBy>
  <cp:revision>4</cp:revision>
  <dcterms:created xsi:type="dcterms:W3CDTF">2024-10-16T12:25:51Z</dcterms:created>
  <dcterms:modified xsi:type="dcterms:W3CDTF">2024-10-19T07:50:03Z</dcterms:modified>
</cp:coreProperties>
</file>